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4" r:id="rId3"/>
    <p:sldId id="262" r:id="rId4"/>
    <p:sldId id="265" r:id="rId5"/>
    <p:sldId id="266" r:id="rId6"/>
    <p:sldId id="263" r:id="rId7"/>
    <p:sldId id="261" r:id="rId8"/>
    <p:sldId id="260" r:id="rId9"/>
    <p:sldId id="267" r:id="rId10"/>
    <p:sldId id="258" r:id="rId11"/>
    <p:sldId id="268" r:id="rId12"/>
    <p:sldId id="270" r:id="rId13"/>
    <p:sldId id="271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RSONERIA MUNICIPAL UTICA UTICA" initials="PMUU" lastIdx="1" clrIdx="0">
    <p:extLst>
      <p:ext uri="{19B8F6BF-5375-455C-9EA6-DF929625EA0E}">
        <p15:presenceInfo xmlns:p15="http://schemas.microsoft.com/office/powerpoint/2012/main" userId="ee60b1a3c03e7b5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5CC512-8D93-415F-804D-0525D5A1DF5D}" v="74" dt="2020-11-05T23:23:39.1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1734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SONERIA MUNICIPAL UTICA UTICA" userId="ee60b1a3c03e7b51" providerId="LiveId" clId="{3C5CC512-8D93-415F-804D-0525D5A1DF5D}"/>
    <pc:docChg chg="undo custSel addSld delSld modSld sldOrd">
      <pc:chgData name="PERSONERIA MUNICIPAL UTICA UTICA" userId="ee60b1a3c03e7b51" providerId="LiveId" clId="{3C5CC512-8D93-415F-804D-0525D5A1DF5D}" dt="2020-11-05T23:38:27.001" v="13812" actId="113"/>
      <pc:docMkLst>
        <pc:docMk/>
      </pc:docMkLst>
      <pc:sldChg chg="addSp modSp mod">
        <pc:chgData name="PERSONERIA MUNICIPAL UTICA UTICA" userId="ee60b1a3c03e7b51" providerId="LiveId" clId="{3C5CC512-8D93-415F-804D-0525D5A1DF5D}" dt="2020-11-05T23:38:27.001" v="13812" actId="113"/>
        <pc:sldMkLst>
          <pc:docMk/>
          <pc:sldMk cId="1891758416" sldId="256"/>
        </pc:sldMkLst>
        <pc:spChg chg="mod">
          <ac:chgData name="PERSONERIA MUNICIPAL UTICA UTICA" userId="ee60b1a3c03e7b51" providerId="LiveId" clId="{3C5CC512-8D93-415F-804D-0525D5A1DF5D}" dt="2020-11-05T23:38:27.001" v="13812" actId="113"/>
          <ac:spMkLst>
            <pc:docMk/>
            <pc:sldMk cId="1891758416" sldId="256"/>
            <ac:spMk id="3" creationId="{EC6D156F-D42E-4C95-A486-F5570BA9B20E}"/>
          </ac:spMkLst>
        </pc:spChg>
        <pc:picChg chg="add mod">
          <ac:chgData name="PERSONERIA MUNICIPAL UTICA UTICA" userId="ee60b1a3c03e7b51" providerId="LiveId" clId="{3C5CC512-8D93-415F-804D-0525D5A1DF5D}" dt="2020-11-05T17:31:46.862" v="4" actId="14100"/>
          <ac:picMkLst>
            <pc:docMk/>
            <pc:sldMk cId="1891758416" sldId="256"/>
            <ac:picMk id="4" creationId="{E93AC7D2-1E59-4A7D-B767-CBFB6FB3A7A2}"/>
          </ac:picMkLst>
        </pc:picChg>
      </pc:sldChg>
      <pc:sldChg chg="addSp modSp del mod">
        <pc:chgData name="PERSONERIA MUNICIPAL UTICA UTICA" userId="ee60b1a3c03e7b51" providerId="LiveId" clId="{3C5CC512-8D93-415F-804D-0525D5A1DF5D}" dt="2020-11-05T17:47:19.522" v="735" actId="2696"/>
        <pc:sldMkLst>
          <pc:docMk/>
          <pc:sldMk cId="2495865446" sldId="257"/>
        </pc:sldMkLst>
        <pc:spChg chg="mod">
          <ac:chgData name="PERSONERIA MUNICIPAL UTICA UTICA" userId="ee60b1a3c03e7b51" providerId="LiveId" clId="{3C5CC512-8D93-415F-804D-0525D5A1DF5D}" dt="2020-11-05T17:44:26.373" v="596" actId="20577"/>
          <ac:spMkLst>
            <pc:docMk/>
            <pc:sldMk cId="2495865446" sldId="257"/>
            <ac:spMk id="3" creationId="{EC6D156F-D42E-4C95-A486-F5570BA9B20E}"/>
          </ac:spMkLst>
        </pc:spChg>
        <pc:graphicFrameChg chg="add mod">
          <ac:chgData name="PERSONERIA MUNICIPAL UTICA UTICA" userId="ee60b1a3c03e7b51" providerId="LiveId" clId="{3C5CC512-8D93-415F-804D-0525D5A1DF5D}" dt="2020-11-05T17:44:45.458" v="597" actId="1076"/>
          <ac:graphicFrameMkLst>
            <pc:docMk/>
            <pc:sldMk cId="2495865446" sldId="257"/>
            <ac:graphicFrameMk id="2" creationId="{864838C3-0324-449E-B0E8-2B37B7B27289}"/>
          </ac:graphicFrameMkLst>
        </pc:graphicFrameChg>
      </pc:sldChg>
      <pc:sldChg chg="modSp add mod">
        <pc:chgData name="PERSONERIA MUNICIPAL UTICA UTICA" userId="ee60b1a3c03e7b51" providerId="LiveId" clId="{3C5CC512-8D93-415F-804D-0525D5A1DF5D}" dt="2020-11-05T23:36:52.792" v="13807" actId="20577"/>
        <pc:sldMkLst>
          <pc:docMk/>
          <pc:sldMk cId="906220541" sldId="258"/>
        </pc:sldMkLst>
        <pc:spChg chg="mod">
          <ac:chgData name="PERSONERIA MUNICIPAL UTICA UTICA" userId="ee60b1a3c03e7b51" providerId="LiveId" clId="{3C5CC512-8D93-415F-804D-0525D5A1DF5D}" dt="2020-11-05T23:36:52.792" v="13807" actId="20577"/>
          <ac:spMkLst>
            <pc:docMk/>
            <pc:sldMk cId="906220541" sldId="258"/>
            <ac:spMk id="3" creationId="{EC6D156F-D42E-4C95-A486-F5570BA9B20E}"/>
          </ac:spMkLst>
        </pc:spChg>
      </pc:sldChg>
      <pc:sldChg chg="modSp add del mod">
        <pc:chgData name="PERSONERIA MUNICIPAL UTICA UTICA" userId="ee60b1a3c03e7b51" providerId="LiveId" clId="{3C5CC512-8D93-415F-804D-0525D5A1DF5D}" dt="2020-11-05T23:04:58.718" v="9639" actId="2696"/>
        <pc:sldMkLst>
          <pc:docMk/>
          <pc:sldMk cId="2004989937" sldId="259"/>
        </pc:sldMkLst>
        <pc:spChg chg="mod">
          <ac:chgData name="PERSONERIA MUNICIPAL UTICA UTICA" userId="ee60b1a3c03e7b51" providerId="LiveId" clId="{3C5CC512-8D93-415F-804D-0525D5A1DF5D}" dt="2020-11-05T22:56:50.222" v="8877" actId="20577"/>
          <ac:spMkLst>
            <pc:docMk/>
            <pc:sldMk cId="2004989937" sldId="259"/>
            <ac:spMk id="3" creationId="{EC6D156F-D42E-4C95-A486-F5570BA9B20E}"/>
          </ac:spMkLst>
        </pc:spChg>
      </pc:sldChg>
      <pc:sldChg chg="modSp add mod">
        <pc:chgData name="PERSONERIA MUNICIPAL UTICA UTICA" userId="ee60b1a3c03e7b51" providerId="LiveId" clId="{3C5CC512-8D93-415F-804D-0525D5A1DF5D}" dt="2020-11-05T22:55:02.391" v="8640" actId="20577"/>
        <pc:sldMkLst>
          <pc:docMk/>
          <pc:sldMk cId="2666784441" sldId="260"/>
        </pc:sldMkLst>
        <pc:spChg chg="mod">
          <ac:chgData name="PERSONERIA MUNICIPAL UTICA UTICA" userId="ee60b1a3c03e7b51" providerId="LiveId" clId="{3C5CC512-8D93-415F-804D-0525D5A1DF5D}" dt="2020-11-05T22:55:02.391" v="8640" actId="20577"/>
          <ac:spMkLst>
            <pc:docMk/>
            <pc:sldMk cId="2666784441" sldId="260"/>
            <ac:spMk id="3" creationId="{EC6D156F-D42E-4C95-A486-F5570BA9B20E}"/>
          </ac:spMkLst>
        </pc:spChg>
      </pc:sldChg>
      <pc:sldChg chg="addSp delSp modSp add mod">
        <pc:chgData name="PERSONERIA MUNICIPAL UTICA UTICA" userId="ee60b1a3c03e7b51" providerId="LiveId" clId="{3C5CC512-8D93-415F-804D-0525D5A1DF5D}" dt="2020-11-05T22:39:23.664" v="7023" actId="14100"/>
        <pc:sldMkLst>
          <pc:docMk/>
          <pc:sldMk cId="1679657927" sldId="261"/>
        </pc:sldMkLst>
        <pc:spChg chg="mod">
          <ac:chgData name="PERSONERIA MUNICIPAL UTICA UTICA" userId="ee60b1a3c03e7b51" providerId="LiveId" clId="{3C5CC512-8D93-415F-804D-0525D5A1DF5D}" dt="2020-11-05T22:38:55.078" v="6993" actId="20577"/>
          <ac:spMkLst>
            <pc:docMk/>
            <pc:sldMk cId="1679657927" sldId="261"/>
            <ac:spMk id="3" creationId="{EC6D156F-D42E-4C95-A486-F5570BA9B20E}"/>
          </ac:spMkLst>
        </pc:spChg>
        <pc:graphicFrameChg chg="add del">
          <ac:chgData name="PERSONERIA MUNICIPAL UTICA UTICA" userId="ee60b1a3c03e7b51" providerId="LiveId" clId="{3C5CC512-8D93-415F-804D-0525D5A1DF5D}" dt="2020-11-05T22:35:09.517" v="6808" actId="3680"/>
          <ac:graphicFrameMkLst>
            <pc:docMk/>
            <pc:sldMk cId="1679657927" sldId="261"/>
            <ac:graphicFrameMk id="2" creationId="{FCB6F4AC-9912-491D-8FB3-731C6B110C5A}"/>
          </ac:graphicFrameMkLst>
        </pc:graphicFrameChg>
        <pc:graphicFrameChg chg="add mod modGraphic">
          <ac:chgData name="PERSONERIA MUNICIPAL UTICA UTICA" userId="ee60b1a3c03e7b51" providerId="LiveId" clId="{3C5CC512-8D93-415F-804D-0525D5A1DF5D}" dt="2020-11-05T22:39:23.664" v="7023" actId="14100"/>
          <ac:graphicFrameMkLst>
            <pc:docMk/>
            <pc:sldMk cId="1679657927" sldId="261"/>
            <ac:graphicFrameMk id="4" creationId="{1DC4DC2A-204A-40A0-84EE-9D2F25AD5891}"/>
          </ac:graphicFrameMkLst>
        </pc:graphicFrameChg>
      </pc:sldChg>
      <pc:sldChg chg="addSp delSp modSp add mod ord">
        <pc:chgData name="PERSONERIA MUNICIPAL UTICA UTICA" userId="ee60b1a3c03e7b51" providerId="LiveId" clId="{3C5CC512-8D93-415F-804D-0525D5A1DF5D}" dt="2020-11-05T22:27:59.657" v="6425" actId="20577"/>
        <pc:sldMkLst>
          <pc:docMk/>
          <pc:sldMk cId="714295585" sldId="262"/>
        </pc:sldMkLst>
        <pc:spChg chg="mod">
          <ac:chgData name="PERSONERIA MUNICIPAL UTICA UTICA" userId="ee60b1a3c03e7b51" providerId="LiveId" clId="{3C5CC512-8D93-415F-804D-0525D5A1DF5D}" dt="2020-11-05T19:30:49.878" v="3157" actId="20577"/>
          <ac:spMkLst>
            <pc:docMk/>
            <pc:sldMk cId="714295585" sldId="262"/>
            <ac:spMk id="3" creationId="{EC6D156F-D42E-4C95-A486-F5570BA9B20E}"/>
          </ac:spMkLst>
        </pc:spChg>
        <pc:graphicFrameChg chg="del mod modGraphic">
          <ac:chgData name="PERSONERIA MUNICIPAL UTICA UTICA" userId="ee60b1a3c03e7b51" providerId="LiveId" clId="{3C5CC512-8D93-415F-804D-0525D5A1DF5D}" dt="2020-11-05T19:12:28.968" v="749" actId="478"/>
          <ac:graphicFrameMkLst>
            <pc:docMk/>
            <pc:sldMk cId="714295585" sldId="262"/>
            <ac:graphicFrameMk id="2" creationId="{864838C3-0324-449E-B0E8-2B37B7B27289}"/>
          </ac:graphicFrameMkLst>
        </pc:graphicFrameChg>
        <pc:graphicFrameChg chg="add mod modGraphic">
          <ac:chgData name="PERSONERIA MUNICIPAL UTICA UTICA" userId="ee60b1a3c03e7b51" providerId="LiveId" clId="{3C5CC512-8D93-415F-804D-0525D5A1DF5D}" dt="2020-11-05T22:27:59.657" v="6425" actId="20577"/>
          <ac:graphicFrameMkLst>
            <pc:docMk/>
            <pc:sldMk cId="714295585" sldId="262"/>
            <ac:graphicFrameMk id="4" creationId="{EE1B0192-DF6D-444A-A7AC-7816B80151CD}"/>
          </ac:graphicFrameMkLst>
        </pc:graphicFrameChg>
      </pc:sldChg>
      <pc:sldChg chg="addSp delSp modSp add mod addCm">
        <pc:chgData name="PERSONERIA MUNICIPAL UTICA UTICA" userId="ee60b1a3c03e7b51" providerId="LiveId" clId="{3C5CC512-8D93-415F-804D-0525D5A1DF5D}" dt="2020-11-05T22:33:06.036" v="6697" actId="113"/>
        <pc:sldMkLst>
          <pc:docMk/>
          <pc:sldMk cId="2945661528" sldId="263"/>
        </pc:sldMkLst>
        <pc:spChg chg="mod">
          <ac:chgData name="PERSONERIA MUNICIPAL UTICA UTICA" userId="ee60b1a3c03e7b51" providerId="LiveId" clId="{3C5CC512-8D93-415F-804D-0525D5A1DF5D}" dt="2020-11-05T22:33:06.036" v="6697" actId="113"/>
          <ac:spMkLst>
            <pc:docMk/>
            <pc:sldMk cId="2945661528" sldId="263"/>
            <ac:spMk id="3" creationId="{EC6D156F-D42E-4C95-A486-F5570BA9B20E}"/>
          </ac:spMkLst>
        </pc:spChg>
        <pc:spChg chg="add mod">
          <ac:chgData name="PERSONERIA MUNICIPAL UTICA UTICA" userId="ee60b1a3c03e7b51" providerId="LiveId" clId="{3C5CC512-8D93-415F-804D-0525D5A1DF5D}" dt="2020-11-05T22:30:46.716" v="6574" actId="255"/>
          <ac:spMkLst>
            <pc:docMk/>
            <pc:sldMk cId="2945661528" sldId="263"/>
            <ac:spMk id="5" creationId="{00E32E4E-04C3-49D0-B05C-B396643799AA}"/>
          </ac:spMkLst>
        </pc:spChg>
        <pc:graphicFrameChg chg="del mod modGraphic">
          <ac:chgData name="PERSONERIA MUNICIPAL UTICA UTICA" userId="ee60b1a3c03e7b51" providerId="LiveId" clId="{3C5CC512-8D93-415F-804D-0525D5A1DF5D}" dt="2020-11-05T21:51:52.979" v="4964" actId="478"/>
          <ac:graphicFrameMkLst>
            <pc:docMk/>
            <pc:sldMk cId="2945661528" sldId="263"/>
            <ac:graphicFrameMk id="2" creationId="{864838C3-0324-449E-B0E8-2B37B7B27289}"/>
          </ac:graphicFrameMkLst>
        </pc:graphicFrameChg>
        <pc:graphicFrameChg chg="add mod modGraphic">
          <ac:chgData name="PERSONERIA MUNICIPAL UTICA UTICA" userId="ee60b1a3c03e7b51" providerId="LiveId" clId="{3C5CC512-8D93-415F-804D-0525D5A1DF5D}" dt="2020-11-05T22:29:37.266" v="6435" actId="255"/>
          <ac:graphicFrameMkLst>
            <pc:docMk/>
            <pc:sldMk cId="2945661528" sldId="263"/>
            <ac:graphicFrameMk id="4" creationId="{5D60951B-3B36-444A-8C1D-21E944A6A8CC}"/>
          </ac:graphicFrameMkLst>
        </pc:graphicFrameChg>
      </pc:sldChg>
      <pc:sldChg chg="addSp delSp modSp new mod ord">
        <pc:chgData name="PERSONERIA MUNICIPAL UTICA UTICA" userId="ee60b1a3c03e7b51" providerId="LiveId" clId="{3C5CC512-8D93-415F-804D-0525D5A1DF5D}" dt="2020-11-05T20:58:16.684" v="4734" actId="14100"/>
        <pc:sldMkLst>
          <pc:docMk/>
          <pc:sldMk cId="997035048" sldId="264"/>
        </pc:sldMkLst>
        <pc:spChg chg="del">
          <ac:chgData name="PERSONERIA MUNICIPAL UTICA UTICA" userId="ee60b1a3c03e7b51" providerId="LiveId" clId="{3C5CC512-8D93-415F-804D-0525D5A1DF5D}" dt="2020-11-05T20:45:40.195" v="3875" actId="478"/>
          <ac:spMkLst>
            <pc:docMk/>
            <pc:sldMk cId="997035048" sldId="264"/>
            <ac:spMk id="2" creationId="{F8FF9E4A-0030-4980-AC86-8962B23D1F17}"/>
          </ac:spMkLst>
        </pc:spChg>
        <pc:spChg chg="del">
          <ac:chgData name="PERSONERIA MUNICIPAL UTICA UTICA" userId="ee60b1a3c03e7b51" providerId="LiveId" clId="{3C5CC512-8D93-415F-804D-0525D5A1DF5D}" dt="2020-11-05T20:45:45.070" v="3876" actId="478"/>
          <ac:spMkLst>
            <pc:docMk/>
            <pc:sldMk cId="997035048" sldId="264"/>
            <ac:spMk id="3" creationId="{026BF0D9-57A4-4BFA-8E28-7A49C4E89311}"/>
          </ac:spMkLst>
        </pc:spChg>
        <pc:spChg chg="add mod">
          <ac:chgData name="PERSONERIA MUNICIPAL UTICA UTICA" userId="ee60b1a3c03e7b51" providerId="LiveId" clId="{3C5CC512-8D93-415F-804D-0525D5A1DF5D}" dt="2020-11-05T20:46:38.827" v="3889" actId="1076"/>
          <ac:spMkLst>
            <pc:docMk/>
            <pc:sldMk cId="997035048" sldId="264"/>
            <ac:spMk id="6" creationId="{AD6168E4-C6CF-4B12-8B97-984FA8B96CE6}"/>
          </ac:spMkLst>
        </pc:spChg>
        <pc:graphicFrameChg chg="add mod modGraphic">
          <ac:chgData name="PERSONERIA MUNICIPAL UTICA UTICA" userId="ee60b1a3c03e7b51" providerId="LiveId" clId="{3C5CC512-8D93-415F-804D-0525D5A1DF5D}" dt="2020-11-05T20:58:16.684" v="4734" actId="14100"/>
          <ac:graphicFrameMkLst>
            <pc:docMk/>
            <pc:sldMk cId="997035048" sldId="264"/>
            <ac:graphicFrameMk id="4" creationId="{BE34384B-D04B-463C-A3AE-A3BF82314118}"/>
          </ac:graphicFrameMkLst>
        </pc:graphicFrameChg>
      </pc:sldChg>
      <pc:sldChg chg="addSp delSp modSp mod">
        <pc:chgData name="PERSONERIA MUNICIPAL UTICA UTICA" userId="ee60b1a3c03e7b51" providerId="LiveId" clId="{3C5CC512-8D93-415F-804D-0525D5A1DF5D}" dt="2020-11-05T22:19:49.552" v="6175" actId="22"/>
        <pc:sldMkLst>
          <pc:docMk/>
          <pc:sldMk cId="1521401717" sldId="265"/>
        </pc:sldMkLst>
        <pc:spChg chg="add del mod">
          <ac:chgData name="PERSONERIA MUNICIPAL UTICA UTICA" userId="ee60b1a3c03e7b51" providerId="LiveId" clId="{3C5CC512-8D93-415F-804D-0525D5A1DF5D}" dt="2020-11-05T21:59:16.819" v="5921" actId="478"/>
          <ac:spMkLst>
            <pc:docMk/>
            <pc:sldMk cId="1521401717" sldId="265"/>
            <ac:spMk id="5" creationId="{9135FEB2-E536-4B22-B2E9-13713AD369EC}"/>
          </ac:spMkLst>
        </pc:spChg>
        <pc:spChg chg="mod">
          <ac:chgData name="PERSONERIA MUNICIPAL UTICA UTICA" userId="ee60b1a3c03e7b51" providerId="LiveId" clId="{3C5CC512-8D93-415F-804D-0525D5A1DF5D}" dt="2020-11-05T21:59:50.146" v="5942" actId="1076"/>
          <ac:spMkLst>
            <pc:docMk/>
            <pc:sldMk cId="1521401717" sldId="265"/>
            <ac:spMk id="6" creationId="{AD6168E4-C6CF-4B12-8B97-984FA8B96CE6}"/>
          </ac:spMkLst>
        </pc:spChg>
        <pc:spChg chg="add del mod">
          <ac:chgData name="PERSONERIA MUNICIPAL UTICA UTICA" userId="ee60b1a3c03e7b51" providerId="LiveId" clId="{3C5CC512-8D93-415F-804D-0525D5A1DF5D}" dt="2020-11-05T22:02:20.633" v="5968"/>
          <ac:spMkLst>
            <pc:docMk/>
            <pc:sldMk cId="1521401717" sldId="265"/>
            <ac:spMk id="8" creationId="{B71F9906-A9BB-4788-B6B0-BD2D5884B70C}"/>
          </ac:spMkLst>
        </pc:spChg>
        <pc:spChg chg="add del mod">
          <ac:chgData name="PERSONERIA MUNICIPAL UTICA UTICA" userId="ee60b1a3c03e7b51" providerId="LiveId" clId="{3C5CC512-8D93-415F-804D-0525D5A1DF5D}" dt="2020-11-05T22:00:23.205" v="5950"/>
          <ac:spMkLst>
            <pc:docMk/>
            <pc:sldMk cId="1521401717" sldId="265"/>
            <ac:spMk id="9" creationId="{867C9CD9-22DE-43EB-B409-2E89DFD14E65}"/>
          </ac:spMkLst>
        </pc:spChg>
        <pc:spChg chg="add del mod">
          <ac:chgData name="PERSONERIA MUNICIPAL UTICA UTICA" userId="ee60b1a3c03e7b51" providerId="LiveId" clId="{3C5CC512-8D93-415F-804D-0525D5A1DF5D}" dt="2020-11-05T22:19:48.897" v="6174"/>
          <ac:spMkLst>
            <pc:docMk/>
            <pc:sldMk cId="1521401717" sldId="265"/>
            <ac:spMk id="15" creationId="{D5C69D2B-E293-43FC-9250-863AEB6B426C}"/>
          </ac:spMkLst>
        </pc:spChg>
        <pc:spChg chg="add">
          <ac:chgData name="PERSONERIA MUNICIPAL UTICA UTICA" userId="ee60b1a3c03e7b51" providerId="LiveId" clId="{3C5CC512-8D93-415F-804D-0525D5A1DF5D}" dt="2020-11-05T22:19:49.552" v="6175" actId="22"/>
          <ac:spMkLst>
            <pc:docMk/>
            <pc:sldMk cId="1521401717" sldId="265"/>
            <ac:spMk id="17" creationId="{1D6A7CF7-5C76-47A3-9C77-CD8B536C3EA4}"/>
          </ac:spMkLst>
        </pc:spChg>
        <pc:graphicFrameChg chg="del mod modGraphic">
          <ac:chgData name="PERSONERIA MUNICIPAL UTICA UTICA" userId="ee60b1a3c03e7b51" providerId="LiveId" clId="{3C5CC512-8D93-415F-804D-0525D5A1DF5D}" dt="2020-11-05T22:00:23.190" v="5948" actId="478"/>
          <ac:graphicFrameMkLst>
            <pc:docMk/>
            <pc:sldMk cId="1521401717" sldId="265"/>
            <ac:graphicFrameMk id="4" creationId="{BE34384B-D04B-463C-A3AE-A3BF82314118}"/>
          </ac:graphicFrameMkLst>
        </pc:graphicFrameChg>
        <pc:graphicFrameChg chg="add del">
          <ac:chgData name="PERSONERIA MUNICIPAL UTICA UTICA" userId="ee60b1a3c03e7b51" providerId="LiveId" clId="{3C5CC512-8D93-415F-804D-0525D5A1DF5D}" dt="2020-11-05T22:00:48.816" v="5952" actId="3680"/>
          <ac:graphicFrameMkLst>
            <pc:docMk/>
            <pc:sldMk cId="1521401717" sldId="265"/>
            <ac:graphicFrameMk id="10" creationId="{6095CDA9-DF61-4269-8721-C7105E74ADB7}"/>
          </ac:graphicFrameMkLst>
        </pc:graphicFrameChg>
        <pc:graphicFrameChg chg="add del modGraphic">
          <ac:chgData name="PERSONERIA MUNICIPAL UTICA UTICA" userId="ee60b1a3c03e7b51" providerId="LiveId" clId="{3C5CC512-8D93-415F-804D-0525D5A1DF5D}" dt="2020-11-05T22:01:16.769" v="5956" actId="3680"/>
          <ac:graphicFrameMkLst>
            <pc:docMk/>
            <pc:sldMk cId="1521401717" sldId="265"/>
            <ac:graphicFrameMk id="11" creationId="{177F1838-B5CC-4C02-9725-F0859AACAB2C}"/>
          </ac:graphicFrameMkLst>
        </pc:graphicFrameChg>
        <pc:graphicFrameChg chg="add mod modGraphic">
          <ac:chgData name="PERSONERIA MUNICIPAL UTICA UTICA" userId="ee60b1a3c03e7b51" providerId="LiveId" clId="{3C5CC512-8D93-415F-804D-0525D5A1DF5D}" dt="2020-11-05T22:12:08.846" v="6134"/>
          <ac:graphicFrameMkLst>
            <pc:docMk/>
            <pc:sldMk cId="1521401717" sldId="265"/>
            <ac:graphicFrameMk id="12" creationId="{E2225B4C-960F-4968-910F-574E53DF556A}"/>
          </ac:graphicFrameMkLst>
        </pc:graphicFrameChg>
        <pc:graphicFrameChg chg="add del mod modGraphic">
          <ac:chgData name="PERSONERIA MUNICIPAL UTICA UTICA" userId="ee60b1a3c03e7b51" providerId="LiveId" clId="{3C5CC512-8D93-415F-804D-0525D5A1DF5D}" dt="2020-11-05T22:10:22.196" v="6117" actId="478"/>
          <ac:graphicFrameMkLst>
            <pc:docMk/>
            <pc:sldMk cId="1521401717" sldId="265"/>
            <ac:graphicFrameMk id="13" creationId="{C81308E3-D57E-44A6-A3DC-194595C3C2F5}"/>
          </ac:graphicFrameMkLst>
        </pc:graphicFrameChg>
        <pc:graphicFrameChg chg="add mod modGraphic">
          <ac:chgData name="PERSONERIA MUNICIPAL UTICA UTICA" userId="ee60b1a3c03e7b51" providerId="LiveId" clId="{3C5CC512-8D93-415F-804D-0525D5A1DF5D}" dt="2020-11-05T22:14:07.555" v="6143" actId="6549"/>
          <ac:graphicFrameMkLst>
            <pc:docMk/>
            <pc:sldMk cId="1521401717" sldId="265"/>
            <ac:graphicFrameMk id="14" creationId="{3051054E-BABB-41CE-A97D-24A55C183A77}"/>
          </ac:graphicFrameMkLst>
        </pc:graphicFrameChg>
        <pc:picChg chg="add del mod">
          <ac:chgData name="PERSONERIA MUNICIPAL UTICA UTICA" userId="ee60b1a3c03e7b51" providerId="LiveId" clId="{3C5CC512-8D93-415F-804D-0525D5A1DF5D}" dt="2020-11-05T21:59:12.482" v="5920" actId="478"/>
          <ac:picMkLst>
            <pc:docMk/>
            <pc:sldMk cId="1521401717" sldId="265"/>
            <ac:picMk id="3" creationId="{CFF39211-8091-400C-8A41-99870C5BB74F}"/>
          </ac:picMkLst>
        </pc:picChg>
      </pc:sldChg>
      <pc:sldChg chg="addSp delSp modSp add mod">
        <pc:chgData name="PERSONERIA MUNICIPAL UTICA UTICA" userId="ee60b1a3c03e7b51" providerId="LiveId" clId="{3C5CC512-8D93-415F-804D-0525D5A1DF5D}" dt="2020-11-05T22:19:25.489" v="6170" actId="255"/>
        <pc:sldMkLst>
          <pc:docMk/>
          <pc:sldMk cId="3917187703" sldId="266"/>
        </pc:sldMkLst>
        <pc:spChg chg="add mod">
          <ac:chgData name="PERSONERIA MUNICIPAL UTICA UTICA" userId="ee60b1a3c03e7b51" providerId="LiveId" clId="{3C5CC512-8D93-415F-804D-0525D5A1DF5D}" dt="2020-11-05T22:19:25.489" v="6170" actId="255"/>
          <ac:spMkLst>
            <pc:docMk/>
            <pc:sldMk cId="3917187703" sldId="266"/>
            <ac:spMk id="4" creationId="{2BCC266E-4DAE-4B88-A446-19AF255464C0}"/>
          </ac:spMkLst>
        </pc:spChg>
        <pc:graphicFrameChg chg="del">
          <ac:chgData name="PERSONERIA MUNICIPAL UTICA UTICA" userId="ee60b1a3c03e7b51" providerId="LiveId" clId="{3C5CC512-8D93-415F-804D-0525D5A1DF5D}" dt="2020-11-05T22:14:36.145" v="6144" actId="478"/>
          <ac:graphicFrameMkLst>
            <pc:docMk/>
            <pc:sldMk cId="3917187703" sldId="266"/>
            <ac:graphicFrameMk id="12" creationId="{E2225B4C-960F-4968-910F-574E53DF556A}"/>
          </ac:graphicFrameMkLst>
        </pc:graphicFrameChg>
        <pc:graphicFrameChg chg="mod modGraphic">
          <ac:chgData name="PERSONERIA MUNICIPAL UTICA UTICA" userId="ee60b1a3c03e7b51" providerId="LiveId" clId="{3C5CC512-8D93-415F-804D-0525D5A1DF5D}" dt="2020-11-05T22:17:52.936" v="6166"/>
          <ac:graphicFrameMkLst>
            <pc:docMk/>
            <pc:sldMk cId="3917187703" sldId="266"/>
            <ac:graphicFrameMk id="13" creationId="{C81308E3-D57E-44A6-A3DC-194595C3C2F5}"/>
          </ac:graphicFrameMkLst>
        </pc:graphicFrameChg>
        <pc:picChg chg="add mod">
          <ac:chgData name="PERSONERIA MUNICIPAL UTICA UTICA" userId="ee60b1a3c03e7b51" providerId="LiveId" clId="{3C5CC512-8D93-415F-804D-0525D5A1DF5D}" dt="2020-11-05T22:16:04.680" v="6160" actId="14100"/>
          <ac:picMkLst>
            <pc:docMk/>
            <pc:sldMk cId="3917187703" sldId="266"/>
            <ac:picMk id="3" creationId="{E553A396-C2C6-49EF-A271-6F4798E5FD07}"/>
          </ac:picMkLst>
        </pc:picChg>
      </pc:sldChg>
      <pc:sldChg chg="modSp add mod">
        <pc:chgData name="PERSONERIA MUNICIPAL UTICA UTICA" userId="ee60b1a3c03e7b51" providerId="LiveId" clId="{3C5CC512-8D93-415F-804D-0525D5A1DF5D}" dt="2020-11-05T22:56:38.074" v="8875" actId="27636"/>
        <pc:sldMkLst>
          <pc:docMk/>
          <pc:sldMk cId="2536420592" sldId="267"/>
        </pc:sldMkLst>
        <pc:spChg chg="mod">
          <ac:chgData name="PERSONERIA MUNICIPAL UTICA UTICA" userId="ee60b1a3c03e7b51" providerId="LiveId" clId="{3C5CC512-8D93-415F-804D-0525D5A1DF5D}" dt="2020-11-05T22:56:38.074" v="8875" actId="27636"/>
          <ac:spMkLst>
            <pc:docMk/>
            <pc:sldMk cId="2536420592" sldId="267"/>
            <ac:spMk id="3" creationId="{EC6D156F-D42E-4C95-A486-F5570BA9B20E}"/>
          </ac:spMkLst>
        </pc:spChg>
      </pc:sldChg>
      <pc:sldChg chg="modSp add mod">
        <pc:chgData name="PERSONERIA MUNICIPAL UTICA UTICA" userId="ee60b1a3c03e7b51" providerId="LiveId" clId="{3C5CC512-8D93-415F-804D-0525D5A1DF5D}" dt="2020-11-05T23:37:03.996" v="13808" actId="20577"/>
        <pc:sldMkLst>
          <pc:docMk/>
          <pc:sldMk cId="4120471798" sldId="268"/>
        </pc:sldMkLst>
        <pc:spChg chg="mod">
          <ac:chgData name="PERSONERIA MUNICIPAL UTICA UTICA" userId="ee60b1a3c03e7b51" providerId="LiveId" clId="{3C5CC512-8D93-415F-804D-0525D5A1DF5D}" dt="2020-11-05T23:37:03.996" v="13808" actId="20577"/>
          <ac:spMkLst>
            <pc:docMk/>
            <pc:sldMk cId="4120471798" sldId="268"/>
            <ac:spMk id="3" creationId="{EC6D156F-D42E-4C95-A486-F5570BA9B20E}"/>
          </ac:spMkLst>
        </pc:spChg>
      </pc:sldChg>
      <pc:sldChg chg="modSp add mod">
        <pc:chgData name="PERSONERIA MUNICIPAL UTICA UTICA" userId="ee60b1a3c03e7b51" providerId="LiveId" clId="{3C5CC512-8D93-415F-804D-0525D5A1DF5D}" dt="2020-11-05T23:36:00.565" v="13791" actId="2711"/>
        <pc:sldMkLst>
          <pc:docMk/>
          <pc:sldMk cId="3830057052" sldId="269"/>
        </pc:sldMkLst>
        <pc:spChg chg="mod">
          <ac:chgData name="PERSONERIA MUNICIPAL UTICA UTICA" userId="ee60b1a3c03e7b51" providerId="LiveId" clId="{3C5CC512-8D93-415F-804D-0525D5A1DF5D}" dt="2020-11-05T23:36:00.565" v="13791" actId="2711"/>
          <ac:spMkLst>
            <pc:docMk/>
            <pc:sldMk cId="3830057052" sldId="269"/>
            <ac:spMk id="3" creationId="{EC6D156F-D42E-4C95-A486-F5570BA9B20E}"/>
          </ac:spMkLst>
        </pc:spChg>
      </pc:sldChg>
      <pc:sldChg chg="modSp add mod">
        <pc:chgData name="PERSONERIA MUNICIPAL UTICA UTICA" userId="ee60b1a3c03e7b51" providerId="LiveId" clId="{3C5CC512-8D93-415F-804D-0525D5A1DF5D}" dt="2020-11-05T23:33:32.569" v="13576" actId="27636"/>
        <pc:sldMkLst>
          <pc:docMk/>
          <pc:sldMk cId="3217684878" sldId="270"/>
        </pc:sldMkLst>
        <pc:spChg chg="mod">
          <ac:chgData name="PERSONERIA MUNICIPAL UTICA UTICA" userId="ee60b1a3c03e7b51" providerId="LiveId" clId="{3C5CC512-8D93-415F-804D-0525D5A1DF5D}" dt="2020-11-05T23:33:32.569" v="13576" actId="27636"/>
          <ac:spMkLst>
            <pc:docMk/>
            <pc:sldMk cId="3217684878" sldId="270"/>
            <ac:spMk id="3" creationId="{EC6D156F-D42E-4C95-A486-F5570BA9B20E}"/>
          </ac:spMkLst>
        </pc:spChg>
      </pc:sldChg>
      <pc:sldChg chg="modSp add mod">
        <pc:chgData name="PERSONERIA MUNICIPAL UTICA UTICA" userId="ee60b1a3c03e7b51" providerId="LiveId" clId="{3C5CC512-8D93-415F-804D-0525D5A1DF5D}" dt="2020-11-05T23:34:57.903" v="13790" actId="20577"/>
        <pc:sldMkLst>
          <pc:docMk/>
          <pc:sldMk cId="1294462241" sldId="271"/>
        </pc:sldMkLst>
        <pc:spChg chg="mod">
          <ac:chgData name="PERSONERIA MUNICIPAL UTICA UTICA" userId="ee60b1a3c03e7b51" providerId="LiveId" clId="{3C5CC512-8D93-415F-804D-0525D5A1DF5D}" dt="2020-11-05T23:34:57.903" v="13790" actId="20577"/>
          <ac:spMkLst>
            <pc:docMk/>
            <pc:sldMk cId="1294462241" sldId="271"/>
            <ac:spMk id="3" creationId="{EC6D156F-D42E-4C95-A486-F5570BA9B20E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05T17:29:50.256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5D099-4251-4AA8-BA05-15CBCFC91DD3}" type="datetimeFigureOut">
              <a:rPr lang="es-CO" smtClean="0"/>
              <a:t>5/11/2020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D85765B-3BB1-4684-A1B8-8B010BB1AB51}" type="slidenum">
              <a:rPr lang="es-CO" smtClean="0"/>
              <a:t>‹Nº›</a:t>
            </a:fld>
            <a:endParaRPr lang="es-CO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7523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5D099-4251-4AA8-BA05-15CBCFC91DD3}" type="datetimeFigureOut">
              <a:rPr lang="es-CO" smtClean="0"/>
              <a:t>5/11/2020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765B-3BB1-4684-A1B8-8B010BB1AB51}" type="slidenum">
              <a:rPr lang="es-CO" smtClean="0"/>
              <a:t>‹Nº›</a:t>
            </a:fld>
            <a:endParaRPr lang="es-CO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71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5D099-4251-4AA8-BA05-15CBCFC91DD3}" type="datetimeFigureOut">
              <a:rPr lang="es-CO" smtClean="0"/>
              <a:t>5/11/2020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765B-3BB1-4684-A1B8-8B010BB1AB51}" type="slidenum">
              <a:rPr lang="es-CO" smtClean="0"/>
              <a:t>‹Nº›</a:t>
            </a:fld>
            <a:endParaRPr lang="es-CO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39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5D099-4251-4AA8-BA05-15CBCFC91DD3}" type="datetimeFigureOut">
              <a:rPr lang="es-CO" smtClean="0"/>
              <a:t>5/11/2020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765B-3BB1-4684-A1B8-8B010BB1AB51}" type="slidenum">
              <a:rPr lang="es-CO" smtClean="0"/>
              <a:t>‹Nº›</a:t>
            </a:fld>
            <a:endParaRPr lang="es-CO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1345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5D099-4251-4AA8-BA05-15CBCFC91DD3}" type="datetimeFigureOut">
              <a:rPr lang="es-CO" smtClean="0"/>
              <a:t>5/11/2020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765B-3BB1-4684-A1B8-8B010BB1AB51}" type="slidenum">
              <a:rPr lang="es-CO" smtClean="0"/>
              <a:t>‹Nº›</a:t>
            </a:fld>
            <a:endParaRPr lang="es-CO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526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5D099-4251-4AA8-BA05-15CBCFC91DD3}" type="datetimeFigureOut">
              <a:rPr lang="es-CO" smtClean="0"/>
              <a:t>5/11/2020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765B-3BB1-4684-A1B8-8B010BB1AB51}" type="slidenum">
              <a:rPr lang="es-CO" smtClean="0"/>
              <a:t>‹Nº›</a:t>
            </a:fld>
            <a:endParaRPr lang="es-CO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94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5D099-4251-4AA8-BA05-15CBCFC91DD3}" type="datetimeFigureOut">
              <a:rPr lang="es-CO" smtClean="0"/>
              <a:t>5/11/2020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765B-3BB1-4684-A1B8-8B010BB1AB51}" type="slidenum">
              <a:rPr lang="es-CO" smtClean="0"/>
              <a:t>‹Nº›</a:t>
            </a:fld>
            <a:endParaRPr lang="es-CO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49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5D099-4251-4AA8-BA05-15CBCFC91DD3}" type="datetimeFigureOut">
              <a:rPr lang="es-CO" smtClean="0"/>
              <a:t>5/11/2020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765B-3BB1-4684-A1B8-8B010BB1AB51}" type="slidenum">
              <a:rPr lang="es-CO" smtClean="0"/>
              <a:t>‹Nº›</a:t>
            </a:fld>
            <a:endParaRPr lang="es-CO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6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5D099-4251-4AA8-BA05-15CBCFC91DD3}" type="datetimeFigureOut">
              <a:rPr lang="es-CO" smtClean="0"/>
              <a:t>5/11/2020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765B-3BB1-4684-A1B8-8B010BB1AB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4954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5D099-4251-4AA8-BA05-15CBCFC91DD3}" type="datetimeFigureOut">
              <a:rPr lang="es-CO" smtClean="0"/>
              <a:t>5/11/2020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765B-3BB1-4684-A1B8-8B010BB1AB51}" type="slidenum">
              <a:rPr lang="es-CO" smtClean="0"/>
              <a:t>‹Nº›</a:t>
            </a:fld>
            <a:endParaRPr lang="es-CO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47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2E5D099-4251-4AA8-BA05-15CBCFC91DD3}" type="datetimeFigureOut">
              <a:rPr lang="es-CO" smtClean="0"/>
              <a:t>5/11/2020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765B-3BB1-4684-A1B8-8B010BB1AB51}" type="slidenum">
              <a:rPr lang="es-CO" smtClean="0"/>
              <a:t>‹Nº›</a:t>
            </a:fld>
            <a:endParaRPr lang="es-CO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39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5D099-4251-4AA8-BA05-15CBCFC91DD3}" type="datetimeFigureOut">
              <a:rPr lang="es-CO" smtClean="0"/>
              <a:t>5/11/2020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D85765B-3BB1-4684-A1B8-8B010BB1AB51}" type="slidenum">
              <a:rPr lang="es-CO" smtClean="0"/>
              <a:t>‹Nº›</a:t>
            </a:fld>
            <a:endParaRPr lang="es-CO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05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contactenos@personeria-utica.gov.co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C6D156F-D42E-4C95-A486-F5570BA9B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623946"/>
            <a:ext cx="9792749" cy="5541962"/>
          </a:xfrm>
        </p:spPr>
        <p:txBody>
          <a:bodyPr>
            <a:normAutofit/>
          </a:bodyPr>
          <a:lstStyle/>
          <a:p>
            <a:pPr algn="ctr"/>
            <a:r>
              <a:rPr lang="es-CO" b="1" dirty="0">
                <a:latin typeface="Bahnschrift" panose="020B0502040204020203" pitchFamily="34" charset="0"/>
              </a:rPr>
              <a:t>APORTES AL PROYECTO DE LEY 103 DE 2020 “ POR MEDIO DEL CUAL SE DICTAN DISPOSICIONES PARA FORTALECER EL FUNCIONAMIENTO DE LAS PERSONERÍAS EN COLOMBIA” ESPECIAL REFERENCIA MUNICIPIOS DE SEXTA CATEGORÍA</a:t>
            </a:r>
          </a:p>
          <a:p>
            <a:endParaRPr lang="es-CO" b="1" dirty="0">
              <a:latin typeface="Bahnschrift" panose="020B0502040204020203" pitchFamily="34" charset="0"/>
            </a:endParaRPr>
          </a:p>
          <a:p>
            <a:endParaRPr lang="es-CO" b="1" dirty="0">
              <a:latin typeface="Bahnschrift" panose="020B0502040204020203" pitchFamily="34" charset="0"/>
            </a:endParaRPr>
          </a:p>
          <a:p>
            <a:endParaRPr lang="es-CO" b="1" dirty="0">
              <a:latin typeface="Bahnschrift" panose="020B0502040204020203" pitchFamily="34" charset="0"/>
            </a:endParaRPr>
          </a:p>
          <a:p>
            <a:r>
              <a:rPr lang="es-CO" b="1" dirty="0">
                <a:latin typeface="Bahnschrift" panose="020B0502040204020203" pitchFamily="34" charset="0"/>
              </a:rPr>
              <a:t>DIANA MARCELA VILLARRAGA ROJAS</a:t>
            </a:r>
          </a:p>
          <a:p>
            <a:endParaRPr lang="es-CO" b="1" dirty="0">
              <a:latin typeface="Bahnschrift" panose="020B0502040204020203" pitchFamily="34" charset="0"/>
            </a:endParaRPr>
          </a:p>
          <a:p>
            <a:endParaRPr lang="es-CO" b="1" dirty="0">
              <a:latin typeface="Bahnschrift" panose="020B0502040204020203" pitchFamily="34" charset="0"/>
            </a:endParaRPr>
          </a:p>
          <a:p>
            <a:r>
              <a:rPr lang="es-CO" b="1" dirty="0">
                <a:latin typeface="Bahnschrift" panose="020B0502040204020203" pitchFamily="34" charset="0"/>
              </a:rPr>
              <a:t>PERSONERÍA MUNICIPAL DE ÚTICA- CUNDINAMARCA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93AC7D2-1E59-4A7D-B767-CBFB6FB3A7A2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7" t="20526" r="31432" b="13062"/>
          <a:stretch/>
        </p:blipFill>
        <p:spPr bwMode="auto">
          <a:xfrm>
            <a:off x="10075323" y="4803364"/>
            <a:ext cx="1962879" cy="19413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91758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C6D156F-D42E-4C95-A486-F5570BA9B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623946"/>
            <a:ext cx="9792749" cy="5541962"/>
          </a:xfrm>
        </p:spPr>
        <p:txBody>
          <a:bodyPr>
            <a:normAutofit/>
          </a:bodyPr>
          <a:lstStyle/>
          <a:p>
            <a:pPr algn="ctr"/>
            <a:r>
              <a:rPr lang="es-CO" sz="2400" b="1" dirty="0">
                <a:latin typeface="Bahnschrift" panose="020B0502040204020203" pitchFamily="34" charset="0"/>
              </a:rPr>
              <a:t>APORTES AL PROYECTO DE LEY No. 103 de 2020</a:t>
            </a:r>
          </a:p>
          <a:p>
            <a:pPr algn="just"/>
            <a:r>
              <a:rPr lang="es-CO" b="1" dirty="0">
                <a:latin typeface="Bahnschrift" panose="020B0502040204020203" pitchFamily="34" charset="0"/>
              </a:rPr>
              <a:t>FORTALEZAS:		</a:t>
            </a:r>
          </a:p>
          <a:p>
            <a:pPr algn="just"/>
            <a:r>
              <a:rPr lang="es-CO" b="1" dirty="0">
                <a:latin typeface="Bahnschrift" panose="020B0502040204020203" pitchFamily="34" charset="0"/>
              </a:rPr>
              <a:t>artículo 2: </a:t>
            </a:r>
            <a:r>
              <a:rPr lang="es-CO" dirty="0">
                <a:latin typeface="Bahnschrift" panose="020B0502040204020203" pitchFamily="34" charset="0"/>
              </a:rPr>
              <a:t>creación en la planta de personal de un empleo “profesional universitario”</a:t>
            </a:r>
          </a:p>
          <a:p>
            <a:pPr algn="just"/>
            <a:r>
              <a:rPr lang="es-CO" b="1" dirty="0">
                <a:latin typeface="Bahnschrift" panose="020B0502040204020203" pitchFamily="34" charset="0"/>
              </a:rPr>
              <a:t>MODIFICACIÓN ARTÍCULO 10 DE LA LEY 610 DE 2000: </a:t>
            </a:r>
            <a:r>
              <a:rPr lang="es-CO" dirty="0">
                <a:latin typeface="Bahnschrift" panose="020B0502040204020203" pitchFamily="34" charset="0"/>
              </a:rPr>
              <a:t>DE 150 SMLMV A 200 SMLMV</a:t>
            </a:r>
          </a:p>
          <a:p>
            <a:pPr algn="just"/>
            <a:endParaRPr lang="es-CO" dirty="0">
              <a:latin typeface="Bahnschrift" panose="020B0502040204020203" pitchFamily="34" charset="0"/>
            </a:endParaRPr>
          </a:p>
          <a:p>
            <a:pPr algn="just"/>
            <a:endParaRPr lang="es-CO" dirty="0">
              <a:latin typeface="Bahnschrift" panose="020B0502040204020203" pitchFamily="34" charset="0"/>
            </a:endParaRPr>
          </a:p>
          <a:p>
            <a:pPr algn="just"/>
            <a:r>
              <a:rPr lang="es-CO" b="1" dirty="0">
                <a:latin typeface="Bahnschrift" panose="020B0502040204020203" pitchFamily="34" charset="0"/>
              </a:rPr>
              <a:t>CONSECUENCIA: </a:t>
            </a:r>
            <a:r>
              <a:rPr lang="es-CO" dirty="0">
                <a:latin typeface="Bahnschrift" panose="020B0502040204020203" pitchFamily="34" charset="0"/>
              </a:rPr>
              <a:t>el aumento de 50 salarios mínimos de acuerdo con la planeación del presupuesto y una vez efectuada la verificación de los grados y escalas salariales para un profesional universitario (referencia decreto 314 y 320 de 2020) será suficiente para el pago de la nómina, prestaciones sociales y aportes al sistema de seguridad social integral del nuevo empleo que sea creado.</a:t>
            </a:r>
            <a:endParaRPr lang="es-CO" b="1" dirty="0">
              <a:latin typeface="Bahnschrift" panose="020B0502040204020203" pitchFamily="34" charset="0"/>
            </a:endParaRPr>
          </a:p>
          <a:p>
            <a:pPr algn="just"/>
            <a:endParaRPr lang="es-CO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220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C6D156F-D42E-4C95-A486-F5570BA9B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3683" y="658019"/>
            <a:ext cx="9792749" cy="5541962"/>
          </a:xfrm>
        </p:spPr>
        <p:txBody>
          <a:bodyPr>
            <a:normAutofit/>
          </a:bodyPr>
          <a:lstStyle/>
          <a:p>
            <a:pPr algn="ctr"/>
            <a:r>
              <a:rPr lang="es-CO" sz="2400" b="1" dirty="0">
                <a:latin typeface="Bahnschrift" panose="020B0502040204020203" pitchFamily="34" charset="0"/>
              </a:rPr>
              <a:t>APORTES AL PROYECTO DE LEY No. 103 de 2020</a:t>
            </a:r>
          </a:p>
          <a:p>
            <a:pPr algn="ctr"/>
            <a:r>
              <a:rPr lang="es-CO" b="1" dirty="0">
                <a:latin typeface="Bahnschrift" panose="020B0502040204020203" pitchFamily="34" charset="0"/>
              </a:rPr>
              <a:t>DEBILIDADES:</a:t>
            </a:r>
          </a:p>
          <a:p>
            <a:pPr algn="just"/>
            <a:r>
              <a:rPr lang="es-CO" b="1" dirty="0">
                <a:latin typeface="Bahnschrift" panose="020B0502040204020203" pitchFamily="34" charset="0"/>
              </a:rPr>
              <a:t>MODIFICACIÓN ARTÍCULO 10 DE LA LEY 610 DE 2000: </a:t>
            </a:r>
            <a:r>
              <a:rPr lang="es-CO" dirty="0">
                <a:latin typeface="Bahnschrift" panose="020B0502040204020203" pitchFamily="34" charset="0"/>
              </a:rPr>
              <a:t>DE 150 SMLMV A 200 SMLMV</a:t>
            </a:r>
          </a:p>
          <a:p>
            <a:pPr algn="just"/>
            <a:r>
              <a:rPr lang="es-CO" dirty="0">
                <a:latin typeface="Bahnschrift" panose="020B0502040204020203" pitchFamily="34" charset="0"/>
              </a:rPr>
              <a:t>ESTE INCREMENTO PRESUPUESTAL NO ALCANZA A IMPACTAR DE MANERA EFECTIVA EL FORTALECIMIENTO DE LAS PERSONERÍAS EN LO QUE SE REFIERE A PROCESOS ESTRATÉGICOS, RECURSOS ADMINISTRATIVOS Y LOCATIVOS.</a:t>
            </a:r>
          </a:p>
          <a:p>
            <a:pPr algn="just"/>
            <a:endParaRPr lang="es-CO" dirty="0">
              <a:latin typeface="Bahnschrift" panose="020B0502040204020203" pitchFamily="34" charset="0"/>
            </a:endParaRPr>
          </a:p>
          <a:p>
            <a:pPr algn="just"/>
            <a:r>
              <a:rPr lang="es-CO" dirty="0">
                <a:latin typeface="Bahnschrift" panose="020B0502040204020203" pitchFamily="34" charset="0"/>
              </a:rPr>
              <a:t>LAS PERSONERÍAS MUNICIPALES DEBIDO A LA GRAN DIVERSIDAD DE FUNCIONES REQUIEREN MAYOR APROPIACIÓN DE RECURSOS PARA CUMPLIR CON TODOS LOS PROCESOS MISIONALES, ASÍ COMO CON LA ADOPCIÓN DEL MODELO INTEGRADO DE PLANEACIÓN Y GESTIÓN MIPG, EL CUMPLIMIENTO DE LA LEY DE TRANSPARENCIA Y ACCESO A LA INFORMACIÓN PÚBLICA, EL CUMPLIMIENTO DE LA NORMATIVIDAD ARCHIVÍSTICA, ENTRE OTRAS DISPOSICIONES.</a:t>
            </a:r>
          </a:p>
          <a:p>
            <a:pPr algn="just"/>
            <a:endParaRPr lang="es-CO" dirty="0">
              <a:latin typeface="Bahnschrift" panose="020B0502040204020203" pitchFamily="34" charset="0"/>
            </a:endParaRPr>
          </a:p>
          <a:p>
            <a:pPr algn="just"/>
            <a:endParaRPr lang="es-CO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471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C6D156F-D42E-4C95-A486-F5570BA9B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3683" y="658019"/>
            <a:ext cx="9792749" cy="554196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s-CO" sz="2400" b="1" dirty="0">
                <a:latin typeface="Bahnschrift" panose="020B0502040204020203" pitchFamily="34" charset="0"/>
              </a:rPr>
              <a:t>APORTES AL PROYECTO DE LEY No. 103 de 2020</a:t>
            </a:r>
          </a:p>
          <a:p>
            <a:pPr algn="ctr"/>
            <a:r>
              <a:rPr lang="es-CO" sz="1900" b="1" dirty="0">
                <a:latin typeface="Bahnschrift" panose="020B0502040204020203" pitchFamily="34" charset="0"/>
              </a:rPr>
              <a:t>RETOS: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>
                <a:latin typeface="Bahnschrift" panose="020B0502040204020203" pitchFamily="34" charset="0"/>
              </a:rPr>
              <a:t>CABAL CUMPLIMIENTO CÓDIGO GENERAL DISCIPLINARIO (VIGENCIA A PARTIR DEL 01/07/2020)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>
                <a:latin typeface="Bahnschrift" panose="020B0502040204020203" pitchFamily="34" charset="0"/>
              </a:rPr>
              <a:t>ATENCIÓN AL CIUDADANO DE MANERA EFECTIVA (ACCESO POBLACIÓN EN CONDICIÓN DE DISCAPACIDAD, ADULTOS MAYORES, NIÑOS NIÑAS Y ADOLESCENTES, INDÍGENAS, ENTRE OTROS GRUPOS POBLACIONALES DE ESPECIAL ATENCIÓN Y PROTECCIÓN)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>
                <a:latin typeface="Bahnschrift" panose="020B0502040204020203" pitchFamily="34" charset="0"/>
              </a:rPr>
              <a:t> ASIGNACIÓN DE FUNCIONES A LOS EMPLEADOS DE LA PLANTA DE PERSONAL DE ACUERDO CONEL NIVEL, GRADO Y CÓDIGO DEL EMPLEO, DISMINUYENDO EL RIESGO ANTIJURÍDICO. </a:t>
            </a:r>
          </a:p>
          <a:p>
            <a:pPr algn="just"/>
            <a:endParaRPr lang="es-CO" dirty="0">
              <a:latin typeface="Bahnschrift" panose="020B0502040204020203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>
                <a:latin typeface="Bahnschrift" panose="020B0502040204020203" pitchFamily="34" charset="0"/>
              </a:rPr>
              <a:t>CUMPLIMIENTO EFECTIVO DEL MIPG.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>
                <a:latin typeface="Bahnschrift" panose="020B0502040204020203" pitchFamily="34" charset="0"/>
              </a:rPr>
              <a:t>GESTIÓN EFICIENTE Y DILIGENTE DE ACUERDO CON LAS FUNCIONES DE LA ENTIDAD.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>
                <a:latin typeface="Bahnschrift" panose="020B0502040204020203" pitchFamily="34" charset="0"/>
              </a:rPr>
              <a:t>Efectivo seguimiento y control de las políticas públicas.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>
                <a:latin typeface="Bahnschrift" panose="020B0502040204020203" pitchFamily="34" charset="0"/>
              </a:rPr>
              <a:t>Acompañamiento efectivo a la población y sus necesidades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>
                <a:latin typeface="Bahnschrift" panose="020B0502040204020203" pitchFamily="34" charset="0"/>
              </a:rPr>
              <a:t>Conformación de equipos interdisciplinarios que coadyuven al cumplimiento de los planes, programas proyectos y el control de los mismos.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>
                <a:latin typeface="Bahnschrift" panose="020B0502040204020203" pitchFamily="34" charset="0"/>
              </a:rPr>
              <a:t>Creación de mayor credibilidad por parte de la ciudadanía en las instituciones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>
                <a:latin typeface="Bahnschrift" panose="020B0502040204020203" pitchFamily="34" charset="0"/>
              </a:rPr>
              <a:t>Disminución riesgos de corrupción. </a:t>
            </a:r>
          </a:p>
          <a:p>
            <a:pPr algn="just"/>
            <a:endParaRPr lang="es-CO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684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C6D156F-D42E-4C95-A486-F5570BA9B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3683" y="658019"/>
            <a:ext cx="9792749" cy="5541962"/>
          </a:xfrm>
        </p:spPr>
        <p:txBody>
          <a:bodyPr>
            <a:normAutofit/>
          </a:bodyPr>
          <a:lstStyle/>
          <a:p>
            <a:pPr algn="ctr"/>
            <a:r>
              <a:rPr lang="es-CO" sz="2400" b="1" dirty="0">
                <a:latin typeface="Bahnschrift" panose="020B0502040204020203" pitchFamily="34" charset="0"/>
              </a:rPr>
              <a:t>APORTES AL PROYECTO DE LEY No. 103 de 2020</a:t>
            </a:r>
          </a:p>
          <a:p>
            <a:pPr algn="ctr"/>
            <a:r>
              <a:rPr lang="es-CO" sz="1900" b="1" dirty="0">
                <a:latin typeface="Bahnschrift" panose="020B0502040204020203" pitchFamily="34" charset="0"/>
              </a:rPr>
              <a:t>NECESIDADES:</a:t>
            </a:r>
          </a:p>
          <a:p>
            <a:pPr algn="just"/>
            <a:r>
              <a:rPr lang="es-CO" dirty="0">
                <a:latin typeface="Bahnschrift" panose="020B0502040204020203" pitchFamily="34" charset="0"/>
              </a:rPr>
              <a:t>MAYOR INVERSIÓN PRESUPUESTAL, PARA DE ESTA MANERA CUMPLIR CON LAS FUNCIONES NO SOLO MISIONALES, SINO ADMINISTRATIVAS Y ESTRATÉGICAS, EVITANDO PROCEDIMIENTOS SANCIONATORIOS ADMINISTRATIVOS O DISCIPLINARIOS CONTRA LOS SERVIDORES PÚBLICOS QUE CONFORMAN LA PLANTA DE PERSONAL, POR INCUMPLIMIENTOS DE LA CONSTITUCIÓN POLÍTICA, LA LEY Y EL REGLAMENTO. </a:t>
            </a:r>
          </a:p>
          <a:p>
            <a:pPr algn="just"/>
            <a:endParaRPr lang="es-CO" dirty="0">
              <a:latin typeface="Bahnschrift" panose="020B0502040204020203" pitchFamily="34" charset="0"/>
            </a:endParaRPr>
          </a:p>
          <a:p>
            <a:pPr algn="just"/>
            <a:r>
              <a:rPr lang="es-CO" dirty="0">
                <a:latin typeface="Bahnschrift" panose="020B0502040204020203" pitchFamily="34" charset="0"/>
              </a:rPr>
              <a:t>Cumplimiento de manera cabal de la función administrativa y por ende, de los fines esenciales del estado. </a:t>
            </a:r>
          </a:p>
          <a:p>
            <a:pPr algn="just"/>
            <a:r>
              <a:rPr lang="es-CO" dirty="0">
                <a:latin typeface="Bahnschrift" panose="020B0502040204020203" pitchFamily="34" charset="0"/>
              </a:rPr>
              <a:t>Fortalecimiento técnico, administrativo, locativo y tecnológico. </a:t>
            </a:r>
          </a:p>
          <a:p>
            <a:pPr algn="just"/>
            <a:endParaRPr lang="es-CO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462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C6D156F-D42E-4C95-A486-F5570BA9B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3683" y="658019"/>
            <a:ext cx="9792749" cy="5541962"/>
          </a:xfrm>
        </p:spPr>
        <p:txBody>
          <a:bodyPr>
            <a:normAutofit/>
          </a:bodyPr>
          <a:lstStyle/>
          <a:p>
            <a:pPr algn="ctr"/>
            <a:r>
              <a:rPr lang="es-CO" sz="6000" dirty="0">
                <a:latin typeface="Bahnschrift" panose="020B0502040204020203" pitchFamily="34" charset="0"/>
              </a:rPr>
              <a:t>¡GRACIAS!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620520" algn="l"/>
              </a:tabLst>
            </a:pPr>
            <a:r>
              <a:rPr lang="es-MX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Canales de atención personería municipal de ÚTICA- CUNDINAMARCA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620520" algn="l"/>
              </a:tabLst>
            </a:pPr>
            <a:r>
              <a:rPr lang="es-MX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Presencial : 	Calle 4 No. 3-19 primer piso, Palacio Municipal</a:t>
            </a:r>
            <a:endParaRPr lang="es-C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620520" algn="l"/>
              </a:tabLst>
            </a:pPr>
            <a:r>
              <a:rPr lang="es-MX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Celular: 	3222087539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620520" algn="l"/>
              </a:tabLst>
            </a:pPr>
            <a:r>
              <a:rPr lang="es-MX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PÁGINA WEB: www.personeria-utica.gov.co</a:t>
            </a:r>
            <a:endParaRPr lang="es-C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620520" algn="l"/>
              </a:tabLst>
            </a:pPr>
            <a:r>
              <a:rPr lang="es-MX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Correo electrónico: 	</a:t>
            </a:r>
            <a:r>
              <a:rPr lang="es-MX" sz="1800" u="sng" dirty="0">
                <a:solidFill>
                  <a:srgbClr val="0563C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contactenos@personeria-utica.gov.co</a:t>
            </a:r>
            <a:endParaRPr lang="es-C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CO" sz="1200" dirty="0">
              <a:latin typeface="Bahnschrift" panose="020B0502040204020203" pitchFamily="34" charset="0"/>
            </a:endParaRPr>
          </a:p>
          <a:p>
            <a:pPr algn="just"/>
            <a:r>
              <a:rPr lang="es-CO" sz="1200" dirty="0">
                <a:latin typeface="Bahnschrift" panose="020B0502040204020203" pitchFamily="34" charset="0"/>
              </a:rPr>
              <a:t>						</a:t>
            </a:r>
            <a:r>
              <a:rPr lang="es-CO" sz="1200" dirty="0">
                <a:latin typeface="Verdana Pro Cond Light" panose="020B0604020202020204" pitchFamily="34" charset="0"/>
              </a:rPr>
              <a:t>DIANA MARCELA VILLARRAGA ROJAS</a:t>
            </a:r>
          </a:p>
          <a:p>
            <a:pPr algn="just"/>
            <a:r>
              <a:rPr lang="es-CO" sz="1200" dirty="0">
                <a:latin typeface="Verdana Pro Cond Light" panose="020B0604020202020204" pitchFamily="34" charset="0"/>
              </a:rPr>
              <a:t>						PERSONERA MUNICIPAL 2020-2024</a:t>
            </a:r>
          </a:p>
        </p:txBody>
      </p:sp>
    </p:spTree>
    <p:extLst>
      <p:ext uri="{BB962C8B-B14F-4D97-AF65-F5344CB8AC3E}">
        <p14:creationId xmlns:p14="http://schemas.microsoft.com/office/powerpoint/2010/main" val="3830057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E34384B-D04B-463C-A3AE-A3BF82314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800879"/>
              </p:ext>
            </p:extLst>
          </p:nvPr>
        </p:nvGraphicFramePr>
        <p:xfrm>
          <a:off x="377505" y="641865"/>
          <a:ext cx="11461569" cy="5205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1760">
                  <a:extLst>
                    <a:ext uri="{9D8B030D-6E8A-4147-A177-3AD203B41FA5}">
                      <a16:colId xmlns:a16="http://schemas.microsoft.com/office/drawing/2014/main" val="2540782580"/>
                    </a:ext>
                  </a:extLst>
                </a:gridCol>
                <a:gridCol w="3765164">
                  <a:extLst>
                    <a:ext uri="{9D8B030D-6E8A-4147-A177-3AD203B41FA5}">
                      <a16:colId xmlns:a16="http://schemas.microsoft.com/office/drawing/2014/main" val="2098746512"/>
                    </a:ext>
                  </a:extLst>
                </a:gridCol>
                <a:gridCol w="4004645">
                  <a:extLst>
                    <a:ext uri="{9D8B030D-6E8A-4147-A177-3AD203B41FA5}">
                      <a16:colId xmlns:a16="http://schemas.microsoft.com/office/drawing/2014/main" val="3953155163"/>
                    </a:ext>
                  </a:extLst>
                </a:gridCol>
              </a:tblGrid>
              <a:tr h="632817">
                <a:tc>
                  <a:txBody>
                    <a:bodyPr/>
                    <a:lstStyle/>
                    <a:p>
                      <a:r>
                        <a:rPr lang="es-CO" sz="1200" dirty="0"/>
                        <a:t>MINISTERIO PÚBLICO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DEFENSOR DE DERECHOS HUMANOS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VIGILANCIA DE LA CONDUCTA OFICIAL DE LOS SERVIDORES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495882"/>
                  </a:ext>
                </a:extLst>
              </a:tr>
              <a:tr h="859715">
                <a:tc>
                  <a:txBody>
                    <a:bodyPr/>
                    <a:lstStyle/>
                    <a:p>
                      <a:r>
                        <a:rPr lang="es-CO" sz="1200" dirty="0"/>
                        <a:t>Intervención en procesos judiciales en materia civil, penal, entre otras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Defensa derechos humanos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Seguimiento y control a las autoridades garantía derecho fundamental de petición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591222"/>
                  </a:ext>
                </a:extLst>
              </a:tr>
              <a:tr h="1057695">
                <a:tc>
                  <a:txBody>
                    <a:bodyPr/>
                    <a:lstStyle/>
                    <a:p>
                      <a:r>
                        <a:rPr lang="es-CO" sz="1200" dirty="0"/>
                        <a:t>Intervención en procesos administrativos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Defensa derechos civiles y políticos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Verificación cumplimiento de los principios de la función administrativa en territorio.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2047"/>
                  </a:ext>
                </a:extLst>
              </a:tr>
              <a:tr h="624971">
                <a:tc>
                  <a:txBody>
                    <a:bodyPr/>
                    <a:lstStyle/>
                    <a:p>
                      <a:r>
                        <a:rPr lang="es-CO" sz="1200" dirty="0"/>
                        <a:t>Intervención procesos policivos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Defensa derechos económicos, sociales y culturales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Verificación prestación de los servicios públicos, servicios públicos domiciliarios, educación, salud, entre otros.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063629"/>
                  </a:ext>
                </a:extLst>
              </a:tr>
              <a:tr h="513355">
                <a:tc>
                  <a:txBody>
                    <a:bodyPr/>
                    <a:lstStyle/>
                    <a:p>
                      <a:r>
                        <a:rPr lang="es-CO" sz="1200" dirty="0"/>
                        <a:t>Intervención procesos restablecimiento de derechos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Defensa derechos colectivos y del medio ambiente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174143"/>
                  </a:ext>
                </a:extLst>
              </a:tr>
              <a:tr h="884112">
                <a:tc>
                  <a:txBody>
                    <a:bodyPr/>
                    <a:lstStyle/>
                    <a:p>
                      <a:r>
                        <a:rPr lang="es-CO" sz="1200" dirty="0"/>
                        <a:t>Protección de bienes fiscales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Derechos de las víctimas, enfoque de género, población carcelaria, niños, niñas y adolescentes, adultos mayores, población migrante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262579"/>
                  </a:ext>
                </a:extLst>
              </a:tr>
              <a:tr h="632817">
                <a:tc>
                  <a:txBody>
                    <a:bodyPr/>
                    <a:lstStyle/>
                    <a:p>
                      <a:r>
                        <a:rPr lang="es-CO" sz="1200" dirty="0"/>
                        <a:t>Protección de derechos población carcelaria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08147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AD6168E4-C6CF-4B12-8B97-984FA8B96CE6}"/>
              </a:ext>
            </a:extLst>
          </p:cNvPr>
          <p:cNvSpPr txBox="1"/>
          <p:nvPr/>
        </p:nvSpPr>
        <p:spPr>
          <a:xfrm>
            <a:off x="2824993" y="272534"/>
            <a:ext cx="61029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dirty="0">
                <a:latin typeface="Bahnschrift" panose="020B0502040204020203" pitchFamily="34" charset="0"/>
              </a:rPr>
              <a:t>INFORMACIÓN INICIAL- PROCESOS MISIONALES</a:t>
            </a:r>
          </a:p>
        </p:txBody>
      </p:sp>
    </p:spTree>
    <p:extLst>
      <p:ext uri="{BB962C8B-B14F-4D97-AF65-F5344CB8AC3E}">
        <p14:creationId xmlns:p14="http://schemas.microsoft.com/office/powerpoint/2010/main" val="997035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C6D156F-D42E-4C95-A486-F5570BA9B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8832" y="128996"/>
            <a:ext cx="9792749" cy="5541962"/>
          </a:xfrm>
        </p:spPr>
        <p:txBody>
          <a:bodyPr>
            <a:normAutofit/>
          </a:bodyPr>
          <a:lstStyle/>
          <a:p>
            <a:pPr algn="ctr"/>
            <a:r>
              <a:rPr lang="es-CO" dirty="0">
                <a:latin typeface="Bahnschrift" panose="020B0502040204020203" pitchFamily="34" charset="0"/>
              </a:rPr>
              <a:t>INFORMACIÓN INICIAL- PROCESOS MISIONALES</a:t>
            </a:r>
          </a:p>
          <a:p>
            <a:pPr algn="ctr"/>
            <a:endParaRPr lang="es-CO" dirty="0">
              <a:latin typeface="Bahnschrift" panose="020B0502040204020203" pitchFamily="34" charset="0"/>
            </a:endParaRPr>
          </a:p>
          <a:p>
            <a:pPr algn="ctr"/>
            <a:endParaRPr lang="es-CO" dirty="0">
              <a:latin typeface="Bahnschrift" panose="020B0502040204020203" pitchFamily="34" charset="0"/>
            </a:endParaRPr>
          </a:p>
          <a:p>
            <a:pPr algn="ctr"/>
            <a:endParaRPr lang="es-CO" dirty="0">
              <a:latin typeface="Bahnschrift" panose="020B0502040204020203" pitchFamily="34" charset="0"/>
            </a:endParaRPr>
          </a:p>
          <a:p>
            <a:pPr algn="ctr"/>
            <a:endParaRPr lang="es-CO" dirty="0">
              <a:latin typeface="Bahnschrift" panose="020B0502040204020203" pitchFamily="34" charset="0"/>
            </a:endParaRPr>
          </a:p>
          <a:p>
            <a:pPr algn="ctr"/>
            <a:endParaRPr lang="es-CO" dirty="0">
              <a:latin typeface="Bahnschrift" panose="020B0502040204020203" pitchFamily="34" charset="0"/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E1B0192-DF6D-444A-A7AC-7816B80151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836057"/>
              </p:ext>
            </p:extLst>
          </p:nvPr>
        </p:nvGraphicFramePr>
        <p:xfrm>
          <a:off x="327170" y="536902"/>
          <a:ext cx="11660697" cy="6192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9030">
                  <a:extLst>
                    <a:ext uri="{9D8B030D-6E8A-4147-A177-3AD203B41FA5}">
                      <a16:colId xmlns:a16="http://schemas.microsoft.com/office/drawing/2014/main" val="3119629355"/>
                    </a:ext>
                  </a:extLst>
                </a:gridCol>
                <a:gridCol w="2418347">
                  <a:extLst>
                    <a:ext uri="{9D8B030D-6E8A-4147-A177-3AD203B41FA5}">
                      <a16:colId xmlns:a16="http://schemas.microsoft.com/office/drawing/2014/main" val="1325434820"/>
                    </a:ext>
                  </a:extLst>
                </a:gridCol>
                <a:gridCol w="5683320">
                  <a:extLst>
                    <a:ext uri="{9D8B030D-6E8A-4147-A177-3AD203B41FA5}">
                      <a16:colId xmlns:a16="http://schemas.microsoft.com/office/drawing/2014/main" val="2092341757"/>
                    </a:ext>
                  </a:extLst>
                </a:gridCol>
              </a:tblGrid>
              <a:tr h="270494">
                <a:tc>
                  <a:txBody>
                    <a:bodyPr/>
                    <a:lstStyle/>
                    <a:p>
                      <a:r>
                        <a:rPr lang="es-CO" sz="1100" dirty="0"/>
                        <a:t>VEEDOR TESORO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/>
                        <a:t>POTESTAD DISCIPLINARIA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/>
                        <a:t>OTRAS FUNCIONES RELEVANTES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363264"/>
                  </a:ext>
                </a:extLst>
              </a:tr>
              <a:tr h="1320645">
                <a:tc>
                  <a:txBody>
                    <a:bodyPr/>
                    <a:lstStyle/>
                    <a:p>
                      <a:r>
                        <a:rPr lang="es-CO" sz="1100" dirty="0"/>
                        <a:t>Velar por el cumplimiento de los principios rectores de la contratación estatal.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/>
                        <a:t>Adelantar las investigaciones disciplinarias contra los servidores públicos del orden municipal con excepción del Alcalde y los Concejales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es-CO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Secretario técnico Mesa Participación de víctimas (Ley 1448 y normas reglamentarias)</a:t>
                      </a: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es-CO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 de Acción Mesa Participación</a:t>
                      </a: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es-CO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Toma declaraciones población víctima.</a:t>
                      </a: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es-CO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Seguimiento política pública víctimas</a:t>
                      </a: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es-CO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Seguimiento Plan de Acción Territorial</a:t>
                      </a: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es-CO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Solicitudes ante la UARIV, apoyo en trámite de indemnización administrativa, entre otras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O" sz="1100" dirty="0"/>
                        <a:t>Elección miembros Mesa Participación Víctimas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92983"/>
                  </a:ext>
                </a:extLst>
              </a:tr>
              <a:tr h="837972">
                <a:tc>
                  <a:txBody>
                    <a:bodyPr/>
                    <a:lstStyle/>
                    <a:p>
                      <a:r>
                        <a:rPr lang="es-CO" sz="1100" dirty="0"/>
                        <a:t>Realizar visitas, inspecciones, solicitar informes, verificar actuaciones de todas las dependencias de la administración municipal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/>
                        <a:t>Dar trámite a los despachos comisorios provenientes de diferentes autoridades disciplinarias.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Elección miembros comunidad Comité Permanente de Estratificación (Ley 732 de 2002)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Elección vocal- servicios públicos domiciliarios (Ley 142 de 1994)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Plataforma de juventudes (Ley 1622 de 2013 y Ley 1885 de 2018)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Veedurías ciudadanas (Ley 850 de 2003  y normas concordantes)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911226"/>
                  </a:ext>
                </a:extLst>
              </a:tr>
              <a:tr h="1320645">
                <a:tc>
                  <a:txBody>
                    <a:bodyPr/>
                    <a:lstStyle/>
                    <a:p>
                      <a:r>
                        <a:rPr lang="es-CO" sz="1100" dirty="0"/>
                        <a:t>Evaluar la ejecución de las obras públicas del municipio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Consejo Municipal de Política Social COMPOS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Consejo De Seguridad, Consejo Orden Público, Consejo de Convivencia.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 err="1"/>
                        <a:t>Subcomites</a:t>
                      </a:r>
                      <a:r>
                        <a:rPr lang="es-CO" sz="1100" dirty="0"/>
                        <a:t> Justicia transicional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Comité Territorial Justicia Transicional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Comité Vigilancia Epidemiológica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Comité de SPA, Comité de Buen trato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Consejo Municipal de Gestión del Riesgo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335472"/>
                  </a:ext>
                </a:extLst>
              </a:tr>
              <a:tr h="1678598">
                <a:tc>
                  <a:txBody>
                    <a:bodyPr/>
                    <a:lstStyle/>
                    <a:p>
                      <a:r>
                        <a:rPr lang="es-CO" sz="1100" dirty="0"/>
                        <a:t>Exigir informes de gestión a los servidores públicos.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Emitir concepto sobre enajenación de bienes (Decreto 1069/2015)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Resolver impedimentos en materia policiva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Conciliaciones extrajudiciales (Ley 446/98; Ley 640 de 2001)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Materialización de funciones relacionadas con el sistema de valoración de apoyos (Ley 1996/2019)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Procesos electorales (lugares de votación, georreferenciación, verificación del arca </a:t>
                      </a:r>
                      <a:r>
                        <a:rPr lang="es-CO" sz="1100" dirty="0" err="1"/>
                        <a:t>triclave</a:t>
                      </a:r>
                      <a:r>
                        <a:rPr lang="es-CO" sz="1100" dirty="0"/>
                        <a:t>, software, tarjetones, instalación, apertura, cierre, entre otras)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Juntas de Acción Comunal ( verificación proceso elección dignatarios juntas)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Junta Defensora de Animales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773192"/>
                  </a:ext>
                </a:extLst>
              </a:tr>
              <a:tr h="477342">
                <a:tc>
                  <a:txBody>
                    <a:bodyPr/>
                    <a:lstStyle/>
                    <a:p>
                      <a:r>
                        <a:rPr lang="es-CO" sz="1100" dirty="0"/>
                        <a:t>Coordinar la constitución y realizar el registro e inscripción de las veedurías ciudadanas.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Consejo de Paz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CO" sz="1100" dirty="0"/>
                        <a:t>Consejo de Derechos Humanos.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682159"/>
                  </a:ext>
                </a:extLst>
              </a:tr>
              <a:tr h="286405">
                <a:tc>
                  <a:txBody>
                    <a:bodyPr/>
                    <a:lstStyle/>
                    <a:p>
                      <a:r>
                        <a:rPr lang="es-CO" sz="1100" dirty="0"/>
                        <a:t>Solicitar intervención de cuentas ante la Contraloría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/>
                        <a:t>-  Certificación de publicación acuerdos municipales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441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295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AD6168E4-C6CF-4B12-8B97-984FA8B96CE6}"/>
              </a:ext>
            </a:extLst>
          </p:cNvPr>
          <p:cNvSpPr txBox="1"/>
          <p:nvPr/>
        </p:nvSpPr>
        <p:spPr>
          <a:xfrm>
            <a:off x="365215" y="337157"/>
            <a:ext cx="111730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dirty="0">
                <a:latin typeface="Bahnschrift" panose="020B0502040204020203" pitchFamily="34" charset="0"/>
              </a:rPr>
              <a:t>INFORMACIÓN INICIAL- PROCESOS ESTRATÉGICOS</a:t>
            </a:r>
          </a:p>
          <a:p>
            <a:pPr algn="ctr"/>
            <a:r>
              <a:rPr lang="es-CO" dirty="0">
                <a:latin typeface="Bahnschrift" panose="020B0502040204020203" pitchFamily="34" charset="0"/>
              </a:rPr>
              <a:t>MODELO INTEGRADO DE PLANEACIÓN Y GESTIÓN MIPG-</a:t>
            </a:r>
          </a:p>
        </p:txBody>
      </p:sp>
      <p:graphicFrame>
        <p:nvGraphicFramePr>
          <p:cNvPr id="12" name="Tabla 12">
            <a:extLst>
              <a:ext uri="{FF2B5EF4-FFF2-40B4-BE49-F238E27FC236}">
                <a16:creationId xmlns:a16="http://schemas.microsoft.com/office/drawing/2014/main" id="{E2225B4C-960F-4968-910F-574E53DF5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34467"/>
              </p:ext>
            </p:extLst>
          </p:nvPr>
        </p:nvGraphicFramePr>
        <p:xfrm>
          <a:off x="204537" y="1084580"/>
          <a:ext cx="11429999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5474">
                  <a:extLst>
                    <a:ext uri="{9D8B030D-6E8A-4147-A177-3AD203B41FA5}">
                      <a16:colId xmlns:a16="http://schemas.microsoft.com/office/drawing/2014/main" val="2124495225"/>
                    </a:ext>
                  </a:extLst>
                </a:gridCol>
                <a:gridCol w="5534525">
                  <a:extLst>
                    <a:ext uri="{9D8B030D-6E8A-4147-A177-3AD203B41FA5}">
                      <a16:colId xmlns:a16="http://schemas.microsoft.com/office/drawing/2014/main" val="357329926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b="1" dirty="0"/>
                        <a:t>17 POLÍTICAS</a:t>
                      </a: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5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Planeación Institucional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Gestión presupuestal y eficiencia del gasto público 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857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Talento humano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Integridad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085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Transparencia, acceso a la información pública y lucha contra la corrupción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Fortalecimiento organizacional y simplificación de procesos 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171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Servicio al ciudadano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Participación ciudadana en la gestión pública 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591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Racionalización de trámites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Gestión documental 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05859"/>
                  </a:ext>
                </a:extLst>
              </a:tr>
              <a:tr h="132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Gobierno Digital, antes Gobierno en Línea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/>
                        <a:t>Seguridad Digital </a:t>
                      </a:r>
                    </a:p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018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Defensa jurídica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Gestión del conocimiento y la innovación </a:t>
                      </a:r>
                    </a:p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260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 interno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Seguimiento y evaluación del desempeño institucional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137712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3051054E-BABB-41CE-A97D-24A55C183A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868199"/>
              </p:ext>
            </p:extLst>
          </p:nvPr>
        </p:nvGraphicFramePr>
        <p:xfrm>
          <a:off x="204536" y="5229860"/>
          <a:ext cx="5891463" cy="365760"/>
        </p:xfrm>
        <a:graphic>
          <a:graphicData uri="http://schemas.openxmlformats.org/drawingml/2006/table">
            <a:tbl>
              <a:tblPr/>
              <a:tblGrid>
                <a:gridCol w="5891463">
                  <a:extLst>
                    <a:ext uri="{9D8B030D-6E8A-4147-A177-3AD203B41FA5}">
                      <a16:colId xmlns:a16="http://schemas.microsoft.com/office/drawing/2014/main" val="3970895046"/>
                    </a:ext>
                  </a:extLst>
                </a:gridCol>
              </a:tblGrid>
              <a:tr h="336884"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Mejora Normativa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AE6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0859"/>
                  </a:ext>
                </a:extLst>
              </a:tr>
            </a:tbl>
          </a:graphicData>
        </a:graphic>
      </p:graphicFrame>
      <p:sp>
        <p:nvSpPr>
          <p:cNvPr id="17" name="CuadroTexto 16">
            <a:extLst>
              <a:ext uri="{FF2B5EF4-FFF2-40B4-BE49-F238E27FC236}">
                <a16:creationId xmlns:a16="http://schemas.microsoft.com/office/drawing/2014/main" id="{1D6A7CF7-5C76-47A3-9C77-CD8B536C3EA4}"/>
              </a:ext>
            </a:extLst>
          </p:cNvPr>
          <p:cNvSpPr txBox="1"/>
          <p:nvPr/>
        </p:nvSpPr>
        <p:spPr>
          <a:xfrm>
            <a:off x="9156032" y="5823284"/>
            <a:ext cx="29236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/>
              <a:t>http://www.funcionpublica.gov.co/eva/mipg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21401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AD6168E4-C6CF-4B12-8B97-984FA8B96CE6}"/>
              </a:ext>
            </a:extLst>
          </p:cNvPr>
          <p:cNvSpPr txBox="1"/>
          <p:nvPr/>
        </p:nvSpPr>
        <p:spPr>
          <a:xfrm>
            <a:off x="365215" y="337157"/>
            <a:ext cx="111730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dirty="0">
                <a:latin typeface="Bahnschrift" panose="020B0502040204020203" pitchFamily="34" charset="0"/>
              </a:rPr>
              <a:t>INFORMACIÓN INICIAL- PROCESOS ESTRATÉGICOS</a:t>
            </a:r>
          </a:p>
          <a:p>
            <a:pPr algn="ctr"/>
            <a:r>
              <a:rPr lang="es-CO" dirty="0">
                <a:latin typeface="Bahnschrift" panose="020B0502040204020203" pitchFamily="34" charset="0"/>
              </a:rPr>
              <a:t>MODELO INTEGRADO DE PLANEACIÓN Y GESTIÓN MIPG-</a:t>
            </a:r>
          </a:p>
        </p:txBody>
      </p:sp>
      <p:graphicFrame>
        <p:nvGraphicFramePr>
          <p:cNvPr id="13" name="Tabla 13">
            <a:extLst>
              <a:ext uri="{FF2B5EF4-FFF2-40B4-BE49-F238E27FC236}">
                <a16:creationId xmlns:a16="http://schemas.microsoft.com/office/drawing/2014/main" id="{C81308E3-D57E-44A6-A3DC-194595C3C2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225908"/>
              </p:ext>
            </p:extLst>
          </p:nvPr>
        </p:nvGraphicFramePr>
        <p:xfrm>
          <a:off x="4944978" y="1840832"/>
          <a:ext cx="6220328" cy="2839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0164">
                  <a:extLst>
                    <a:ext uri="{9D8B030D-6E8A-4147-A177-3AD203B41FA5}">
                      <a16:colId xmlns:a16="http://schemas.microsoft.com/office/drawing/2014/main" val="575757958"/>
                    </a:ext>
                  </a:extLst>
                </a:gridCol>
                <a:gridCol w="3110164">
                  <a:extLst>
                    <a:ext uri="{9D8B030D-6E8A-4147-A177-3AD203B41FA5}">
                      <a16:colId xmlns:a16="http://schemas.microsoft.com/office/drawing/2014/main" val="185096553"/>
                    </a:ext>
                  </a:extLst>
                </a:gridCol>
              </a:tblGrid>
              <a:tr h="459607">
                <a:tc gridSpan="2">
                  <a:txBody>
                    <a:bodyPr/>
                    <a:lstStyle/>
                    <a:p>
                      <a:pPr algn="ctr"/>
                      <a:r>
                        <a:rPr lang="es-CO" dirty="0"/>
                        <a:t>7 DIMENSIONES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676982"/>
                  </a:ext>
                </a:extLst>
              </a:tr>
              <a:tr h="459607"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Talento Humano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Direccionamiento Estratégico y Planeación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961410"/>
                  </a:ext>
                </a:extLst>
              </a:tr>
              <a:tr h="459607"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Gestión con valores para resultados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Evaluación de resultados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097905"/>
                  </a:ext>
                </a:extLst>
              </a:tr>
              <a:tr h="459607"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Información y Comunicación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Gestión del conocimiento y la innovación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320285"/>
                  </a:ext>
                </a:extLst>
              </a:tr>
              <a:tr h="459607">
                <a:tc>
                  <a:txBody>
                    <a:bodyPr/>
                    <a:lstStyle/>
                    <a:p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 Interno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951100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E553A396-C2C6-49EF-A271-6F4798E5F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517" y="1279814"/>
            <a:ext cx="4447767" cy="454347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BCC266E-4DAE-4B88-A446-19AF255464C0}"/>
              </a:ext>
            </a:extLst>
          </p:cNvPr>
          <p:cNvSpPr txBox="1"/>
          <p:nvPr/>
        </p:nvSpPr>
        <p:spPr>
          <a:xfrm>
            <a:off x="9156032" y="5823284"/>
            <a:ext cx="29236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/>
              <a:t>http://www.funcionpublica.gov.co/eva/mipg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17187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C6D156F-D42E-4C95-A486-F5570BA9B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623946"/>
            <a:ext cx="9792749" cy="5541962"/>
          </a:xfrm>
        </p:spPr>
        <p:txBody>
          <a:bodyPr>
            <a:normAutofit/>
          </a:bodyPr>
          <a:lstStyle/>
          <a:p>
            <a:pPr algn="ctr"/>
            <a:r>
              <a:rPr lang="es-CO" sz="3200" b="1" dirty="0">
                <a:latin typeface="Bahnschrift" panose="020B0502040204020203" pitchFamily="34" charset="0"/>
              </a:rPr>
              <a:t>¿ QUIEN CUMPLE TODAS LAS FUNCIONES MISIONALES, DE APOYO Y ESTRATÉGICAS DE LA PERSONERÍA?</a:t>
            </a:r>
          </a:p>
          <a:p>
            <a:pPr algn="ctr"/>
            <a:endParaRPr lang="es-CO" sz="3200" dirty="0">
              <a:latin typeface="Bahnschrift" panose="020B0502040204020203" pitchFamily="34" charset="0"/>
            </a:endParaRPr>
          </a:p>
          <a:p>
            <a:pPr algn="ctr"/>
            <a:endParaRPr lang="es-CO" dirty="0">
              <a:latin typeface="Bahnschrift" panose="020B0502040204020203" pitchFamily="34" charset="0"/>
            </a:endParaRPr>
          </a:p>
          <a:p>
            <a:pPr algn="ctr"/>
            <a:endParaRPr lang="es-CO" dirty="0">
              <a:latin typeface="Bahnschrift" panose="020B0502040204020203" pitchFamily="34" charset="0"/>
            </a:endParaRPr>
          </a:p>
          <a:p>
            <a:pPr algn="ctr"/>
            <a:endParaRPr lang="es-CO" dirty="0">
              <a:latin typeface="Bahnschrift" panose="020B0502040204020203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D60951B-3B36-444A-8C1D-21E944A6A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171961"/>
              </p:ext>
            </p:extLst>
          </p:nvPr>
        </p:nvGraphicFramePr>
        <p:xfrm>
          <a:off x="1118937" y="2658978"/>
          <a:ext cx="10034336" cy="2133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904">
                  <a:extLst>
                    <a:ext uri="{9D8B030D-6E8A-4147-A177-3AD203B41FA5}">
                      <a16:colId xmlns:a16="http://schemas.microsoft.com/office/drawing/2014/main" val="1709015513"/>
                    </a:ext>
                  </a:extLst>
                </a:gridCol>
                <a:gridCol w="2311420">
                  <a:extLst>
                    <a:ext uri="{9D8B030D-6E8A-4147-A177-3AD203B41FA5}">
                      <a16:colId xmlns:a16="http://schemas.microsoft.com/office/drawing/2014/main" val="804951319"/>
                    </a:ext>
                  </a:extLst>
                </a:gridCol>
                <a:gridCol w="1396625">
                  <a:extLst>
                    <a:ext uri="{9D8B030D-6E8A-4147-A177-3AD203B41FA5}">
                      <a16:colId xmlns:a16="http://schemas.microsoft.com/office/drawing/2014/main" val="1033576739"/>
                    </a:ext>
                  </a:extLst>
                </a:gridCol>
                <a:gridCol w="1252305">
                  <a:extLst>
                    <a:ext uri="{9D8B030D-6E8A-4147-A177-3AD203B41FA5}">
                      <a16:colId xmlns:a16="http://schemas.microsoft.com/office/drawing/2014/main" val="2750136206"/>
                    </a:ext>
                  </a:extLst>
                </a:gridCol>
                <a:gridCol w="2062550">
                  <a:extLst>
                    <a:ext uri="{9D8B030D-6E8A-4147-A177-3AD203B41FA5}">
                      <a16:colId xmlns:a16="http://schemas.microsoft.com/office/drawing/2014/main" val="1063580850"/>
                    </a:ext>
                  </a:extLst>
                </a:gridCol>
                <a:gridCol w="1362532">
                  <a:extLst>
                    <a:ext uri="{9D8B030D-6E8A-4147-A177-3AD203B41FA5}">
                      <a16:colId xmlns:a16="http://schemas.microsoft.com/office/drawing/2014/main" val="666934647"/>
                    </a:ext>
                  </a:extLst>
                </a:gridCol>
              </a:tblGrid>
              <a:tr h="9110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dirty="0">
                          <a:effectLst/>
                        </a:rPr>
                        <a:t>Nivel del empleo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effectLst/>
                        </a:rPr>
                        <a:t>Denominación del empleo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effectLst/>
                        </a:rPr>
                        <a:t>Código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effectLst/>
                        </a:rPr>
                        <a:t>Grado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effectLst/>
                        </a:rPr>
                        <a:t>Naturaleza del empleo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effectLst/>
                        </a:rPr>
                        <a:t>Número de cargos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4175249"/>
                  </a:ext>
                </a:extLst>
              </a:tr>
              <a:tr h="4408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effectLst/>
                        </a:rPr>
                        <a:t>Directivo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dirty="0">
                          <a:effectLst/>
                        </a:rPr>
                        <a:t>Personero (a) Municipal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effectLst/>
                        </a:rPr>
                        <a:t>015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effectLst/>
                        </a:rPr>
                        <a:t>01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dirty="0">
                          <a:effectLst/>
                        </a:rPr>
                        <a:t>Período fijo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effectLst/>
                        </a:rPr>
                        <a:t>Uno (01)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1386651"/>
                  </a:ext>
                </a:extLst>
              </a:tr>
              <a:tr h="4408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effectLst/>
                        </a:rPr>
                        <a:t>Asistencial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effectLst/>
                        </a:rPr>
                        <a:t>Secretario (a)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effectLst/>
                        </a:rPr>
                        <a:t>407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effectLst/>
                        </a:rPr>
                        <a:t>01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dirty="0">
                          <a:effectLst/>
                        </a:rPr>
                        <a:t>Carrera Administrativa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dirty="0">
                          <a:effectLst/>
                        </a:rPr>
                        <a:t>Uno (01)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1750464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00E32E4E-04C3-49D0-B05C-B396643799AA}"/>
              </a:ext>
            </a:extLst>
          </p:cNvPr>
          <p:cNvSpPr txBox="1"/>
          <p:nvPr/>
        </p:nvSpPr>
        <p:spPr>
          <a:xfrm>
            <a:off x="493295" y="5519577"/>
            <a:ext cx="113698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/>
              <a:t>Estructura y Planta de Personal- Personería de Útica- Cundinamarca, adoptada mediante Acuerdo No. 016 de 2020</a:t>
            </a:r>
          </a:p>
        </p:txBody>
      </p:sp>
    </p:spTree>
    <p:extLst>
      <p:ext uri="{BB962C8B-B14F-4D97-AF65-F5344CB8AC3E}">
        <p14:creationId xmlns:p14="http://schemas.microsoft.com/office/powerpoint/2010/main" val="2945661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C6D156F-D42E-4C95-A486-F5570BA9B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623946"/>
            <a:ext cx="9792749" cy="5541962"/>
          </a:xfrm>
        </p:spPr>
        <p:txBody>
          <a:bodyPr>
            <a:normAutofit/>
          </a:bodyPr>
          <a:lstStyle/>
          <a:p>
            <a:pPr algn="ctr"/>
            <a:r>
              <a:rPr lang="es-CO" sz="2000" b="1" dirty="0">
                <a:latin typeface="Bahnschrift" panose="020B0502040204020203" pitchFamily="34" charset="0"/>
              </a:rPr>
              <a:t>¿ CUÁL ES EL PRESUPUESTO ASIGNADO POR LEY (LEY 617 DE 2000) PARA EL CUMPLIMIENTO DE ESTAS FUNCIONES? </a:t>
            </a:r>
          </a:p>
          <a:p>
            <a:pPr marL="457200" indent="-457200" algn="ctr">
              <a:buAutoNum type="arabicPlain" startAt="150"/>
            </a:pPr>
            <a:r>
              <a:rPr lang="es-CO" sz="2000" b="1" dirty="0">
                <a:latin typeface="Bahnschrift" panose="020B0502040204020203" pitchFamily="34" charset="0"/>
              </a:rPr>
              <a:t>SALARIOS MÍNIMOS LEGALES MENSUALES VIGENTES – AÑO 2020 $ 131,670,450</a:t>
            </a:r>
          </a:p>
          <a:p>
            <a:pPr algn="ctr"/>
            <a:endParaRPr lang="es-CO" sz="2000" b="1" dirty="0">
              <a:latin typeface="Bahnschrift" panose="020B0502040204020203" pitchFamily="34" charset="0"/>
            </a:endParaRPr>
          </a:p>
          <a:p>
            <a:pPr algn="ctr"/>
            <a:r>
              <a:rPr lang="es-CO" sz="2000" b="1" dirty="0">
                <a:latin typeface="Bahnschrift" panose="020B0502040204020203" pitchFamily="34" charset="0"/>
              </a:rPr>
              <a:t> GENERALIDADES DE LA EJECUCIÓN PRESUPUESTAL ANUAL</a:t>
            </a:r>
            <a:endParaRPr lang="es-CO" dirty="0">
              <a:latin typeface="Bahnschrift" panose="020B0502040204020203" pitchFamily="34" charset="0"/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1DC4DC2A-204A-40A0-84EE-9D2F25AD5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940525"/>
              </p:ext>
            </p:extLst>
          </p:nvPr>
        </p:nvGraphicFramePr>
        <p:xfrm>
          <a:off x="445168" y="3234266"/>
          <a:ext cx="11141243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4440">
                  <a:extLst>
                    <a:ext uri="{9D8B030D-6E8A-4147-A177-3AD203B41FA5}">
                      <a16:colId xmlns:a16="http://schemas.microsoft.com/office/drawing/2014/main" val="2206189076"/>
                    </a:ext>
                  </a:extLst>
                </a:gridCol>
                <a:gridCol w="4505413">
                  <a:extLst>
                    <a:ext uri="{9D8B030D-6E8A-4147-A177-3AD203B41FA5}">
                      <a16:colId xmlns:a16="http://schemas.microsoft.com/office/drawing/2014/main" val="3421888985"/>
                    </a:ext>
                  </a:extLst>
                </a:gridCol>
                <a:gridCol w="2941390">
                  <a:extLst>
                    <a:ext uri="{9D8B030D-6E8A-4147-A177-3AD203B41FA5}">
                      <a16:colId xmlns:a16="http://schemas.microsoft.com/office/drawing/2014/main" val="1412804700"/>
                    </a:ext>
                  </a:extLst>
                </a:gridCol>
              </a:tblGrid>
              <a:tr h="638788">
                <a:tc>
                  <a:txBody>
                    <a:bodyPr/>
                    <a:lstStyle/>
                    <a:p>
                      <a:r>
                        <a:rPr lang="es-CO" dirty="0"/>
                        <a:t>NÓMINA, SGSS, APORTES PARAFISCALES, DOTACIÓN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/>
                        <a:t>COMPRA EQUIPOS, PAPELERIA, COMUNICACIONES, TRANSPORTE, ACTIVIDADES DE DDHH, SEGUROS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VIÁTICOS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640668"/>
                  </a:ext>
                </a:extLst>
              </a:tr>
              <a:tr h="638788">
                <a:tc>
                  <a:txBody>
                    <a:bodyPr/>
                    <a:lstStyle/>
                    <a:p>
                      <a:pPr algn="ctr"/>
                      <a:r>
                        <a:rPr lang="es-CO" b="1" dirty="0"/>
                        <a:t>$ 114,000,000</a:t>
                      </a:r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$10,000,000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/>
                        <a:t>$7,000,000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36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657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C6D156F-D42E-4C95-A486-F5570BA9B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9625" y="250967"/>
            <a:ext cx="10567259" cy="5541962"/>
          </a:xfrm>
        </p:spPr>
        <p:txBody>
          <a:bodyPr>
            <a:normAutofit lnSpcReduction="10000"/>
          </a:bodyPr>
          <a:lstStyle/>
          <a:p>
            <a:pPr algn="ctr"/>
            <a:r>
              <a:rPr lang="es-CO" sz="2000" b="1" dirty="0">
                <a:latin typeface="Bahnschrift" panose="020B0502040204020203" pitchFamily="34" charset="0"/>
              </a:rPr>
              <a:t>¿ PARA EL CUMPLIMIENTO DE LAS FUNCIONES INHERENTES A LA PERSONERÍA MUNICIPAL QUE CORRESPONDEN A 1400 APROXIMADAMENTE, SON SUFICIENTES ESTOS RECURSOS?</a:t>
            </a:r>
          </a:p>
          <a:p>
            <a:pPr algn="just"/>
            <a:r>
              <a:rPr lang="es-CO" sz="2000" b="1" u="sng" dirty="0">
                <a:latin typeface="Bahnschrift" panose="020B0502040204020203" pitchFamily="34" charset="0"/>
              </a:rPr>
              <a:t>HUMANOS: </a:t>
            </a:r>
            <a:r>
              <a:rPr lang="es-CO" sz="2000" b="1" dirty="0">
                <a:latin typeface="Bahnschrift" panose="020B0502040204020203" pitchFamily="34" charset="0"/>
              </a:rPr>
              <a:t>				1 PROFESIONAL Y 1 AUXILIAR</a:t>
            </a:r>
          </a:p>
          <a:p>
            <a:pPr algn="just"/>
            <a:r>
              <a:rPr lang="es-CO" sz="2000" b="1" u="sng" dirty="0">
                <a:latin typeface="Bahnschrift" panose="020B0502040204020203" pitchFamily="34" charset="0"/>
              </a:rPr>
              <a:t>LOCATIVOS:</a:t>
            </a:r>
            <a:r>
              <a:rPr lang="es-CO" sz="2000" b="1" dirty="0">
                <a:latin typeface="Bahnschrift" panose="020B0502040204020203" pitchFamily="34" charset="0"/>
              </a:rPr>
              <a:t>				1 OFICINA QUE PRESTA LA ADMINISTRACIÓN 						MUNICIPAL POR LA IMPOSIBILIDAD DE PAGO DE 					ARRIENDO O SEDE PROPIA</a:t>
            </a:r>
          </a:p>
          <a:p>
            <a:pPr algn="just"/>
            <a:endParaRPr lang="es-CO" sz="2000" b="1" dirty="0">
              <a:latin typeface="Bahnschrift" panose="020B0502040204020203" pitchFamily="34" charset="0"/>
            </a:endParaRPr>
          </a:p>
          <a:p>
            <a:pPr algn="just"/>
            <a:r>
              <a:rPr lang="es-CO" sz="2000" b="1" u="sng" dirty="0">
                <a:latin typeface="Bahnschrift" panose="020B0502040204020203" pitchFamily="34" charset="0"/>
              </a:rPr>
              <a:t>Administrativos:</a:t>
            </a:r>
            <a:r>
              <a:rPr lang="es-CO" sz="2000" b="1" dirty="0">
                <a:latin typeface="Bahnschrift" panose="020B0502040204020203" pitchFamily="34" charset="0"/>
              </a:rPr>
              <a:t>			limitación en materia de transporte al sector rural y envío de correspondencia, servicio telefonía a cargo de los funcionarios con sus recursos,  equipos tecnológicos insuficientes para dar cumplimiento entre otras cosas a la ley 1952 de 2019 “código general disciplinario- sala de audiencias procedimiento disciplinario”, ASÍ COMO LOS REQUERIMIENTOS JUDICIALES Y ADMINISTRATIVOS.	</a:t>
            </a:r>
          </a:p>
        </p:txBody>
      </p:sp>
    </p:spTree>
    <p:extLst>
      <p:ext uri="{BB962C8B-B14F-4D97-AF65-F5344CB8AC3E}">
        <p14:creationId xmlns:p14="http://schemas.microsoft.com/office/powerpoint/2010/main" val="2666784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C6D156F-D42E-4C95-A486-F5570BA9B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9625" y="250967"/>
            <a:ext cx="10567259" cy="554196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CO" sz="2600" b="1" dirty="0">
                <a:latin typeface="Bahnschrift" panose="020B0502040204020203" pitchFamily="34" charset="0"/>
              </a:rPr>
              <a:t>¿ PARA EL CUMPLIMIENTO DE LAS FUNCIONES INHERENTES A LA PERSONERÍA MUNICIPAL QUE CORRESPONDEN A 1400 APROXIMADAMENTE, SON SUFICIENTES ESTOS RECURSOS?</a:t>
            </a:r>
          </a:p>
          <a:p>
            <a:pPr algn="just"/>
            <a:endParaRPr lang="es-CO" sz="2000" b="1" u="sng" dirty="0">
              <a:latin typeface="Bahnschrift" panose="020B0502040204020203" pitchFamily="34" charset="0"/>
            </a:endParaRPr>
          </a:p>
          <a:p>
            <a:pPr algn="just"/>
            <a:r>
              <a:rPr lang="es-CO" sz="2000" b="1" u="sng" dirty="0">
                <a:latin typeface="Bahnschrift" panose="020B0502040204020203" pitchFamily="34" charset="0"/>
              </a:rPr>
              <a:t>Administrativos:</a:t>
            </a:r>
            <a:r>
              <a:rPr lang="es-CO" sz="2000" b="1" dirty="0">
                <a:latin typeface="Bahnschrift" panose="020B0502040204020203" pitchFamily="34" charset="0"/>
              </a:rPr>
              <a:t>			limitación PARA ADOPCIÓN DE INSTRUMENTOS ARCHIVÍSTICOS tales como: TABLAS DE RETENCIÓN Y VALORACIÓN DOCUMENTAL, CUADROS DE CLASIFICACIÓN DOCUMENTAL, PROGRAMA DE GESTIÓN DOCUMENTAL, PINAR.</a:t>
            </a:r>
          </a:p>
          <a:p>
            <a:pPr algn="just"/>
            <a:endParaRPr lang="es-CO" sz="2000" b="1" dirty="0">
              <a:latin typeface="Bahnschrift" panose="020B0502040204020203" pitchFamily="34" charset="0"/>
            </a:endParaRPr>
          </a:p>
          <a:p>
            <a:pPr algn="just"/>
            <a:r>
              <a:rPr lang="es-CO" sz="2000" b="1" dirty="0">
                <a:latin typeface="Bahnschrift" panose="020B0502040204020203" pitchFamily="34" charset="0"/>
              </a:rPr>
              <a:t>Preocupación por no contar con archivo central ni recursos para contratar profesionales en archivística para el cumplimiento de estas labores.</a:t>
            </a:r>
          </a:p>
          <a:p>
            <a:pPr algn="just"/>
            <a:r>
              <a:rPr lang="es-CO" sz="2000" b="1" dirty="0">
                <a:latin typeface="Bahnschrift" panose="020B0502040204020203" pitchFamily="34" charset="0"/>
              </a:rPr>
              <a:t>DESBORDAMIENTO DE CAPACIDAD OPERATIVA DE 2 FUNCIONARIOS PARA ADOPTAR EL MODELO INTEGRADO DE PLANEACIÓN Y GESTIÓN. A CARGO DEL PERSONERO ESTÁ EL CUMPLIMIENTO DE LAS 17 POLÍTICAS Y 7 DIMENSIONES.</a:t>
            </a:r>
          </a:p>
        </p:txBody>
      </p:sp>
    </p:spTree>
    <p:extLst>
      <p:ext uri="{BB962C8B-B14F-4D97-AF65-F5344CB8AC3E}">
        <p14:creationId xmlns:p14="http://schemas.microsoft.com/office/powerpoint/2010/main" val="253642059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379</TotalTime>
  <Words>1607</Words>
  <Application>Microsoft Office PowerPoint</Application>
  <PresentationFormat>Panorámica</PresentationFormat>
  <Paragraphs>185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Bahnschrift</vt:lpstr>
      <vt:lpstr>Calibri</vt:lpstr>
      <vt:lpstr>Gill Sans MT</vt:lpstr>
      <vt:lpstr>Verdana</vt:lpstr>
      <vt:lpstr>Verdana Pro Cond Light</vt:lpstr>
      <vt:lpstr>Galería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MARCELA  VILLARRAGA ROJAS</dc:creator>
  <cp:lastModifiedBy>DIANA MARCELA  VILLARRAGA ROJAS</cp:lastModifiedBy>
  <cp:revision>2</cp:revision>
  <dcterms:created xsi:type="dcterms:W3CDTF">2020-11-05T17:19:28Z</dcterms:created>
  <dcterms:modified xsi:type="dcterms:W3CDTF">2020-11-05T23:38:31Z</dcterms:modified>
</cp:coreProperties>
</file>